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72" r:id="rId9"/>
    <p:sldId id="264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55"/>
    <a:srgbClr val="0062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903" autoAdjust="0"/>
  </p:normalViewPr>
  <p:slideViewPr>
    <p:cSldViewPr snapToGrid="0">
      <p:cViewPr>
        <p:scale>
          <a:sx n="94" d="100"/>
          <a:sy n="94" d="100"/>
        </p:scale>
        <p:origin x="-186" y="90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299CA-69FB-46B0-848B-66D1442ED9E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072B-E78B-40F9-AEC7-2F0E7EF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2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D345B1-9DB0-4817-8D52-1B36C4C105E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C1913B-EA9E-4B21-9399-F8CC27CADE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mailto:o_gololobova@ugrasu.ru" TargetMode="External"/><Relationship Id="rId4" Type="http://schemas.openxmlformats.org/officeDocument/2006/relationships/hyperlink" Target="mailto:ugrasu.international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35" y="408000"/>
            <a:ext cx="4606584" cy="6159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небо, внешний, здание, правительственное зда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r="13716"/>
          <a:stretch>
            <a:fillRect/>
          </a:stretch>
        </p:blipFill>
        <p:spPr>
          <a:xfrm>
            <a:off x="-488614" y="0"/>
            <a:ext cx="6561055" cy="6858000"/>
          </a:xfrm>
          <a:prstGeom prst="flowChartDelay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5040" y="1278890"/>
            <a:ext cx="742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Helvetica" pitchFamily="2" charset="0"/>
                <a:sym typeface="+mn-ea"/>
              </a:rPr>
              <a:t>国家预算高等教育机构乌格拉国立大</a:t>
            </a:r>
            <a:r>
              <a:rPr lang="zh-CN" altLang="en-US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Helvetica" pitchFamily="2" charset="0"/>
                <a:sym typeface="+mn-ea"/>
              </a:rPr>
              <a:t>学</a:t>
            </a:r>
            <a:endParaRPr lang="en-US" sz="4000" dirty="0" err="1">
              <a:solidFill>
                <a:schemeClr val="accent1">
                  <a:lumMod val="75000"/>
                </a:schemeClr>
              </a:solidFill>
              <a:latin typeface="KaiTi" panose="02010609060101010101" charset="-122"/>
              <a:cs typeface="Calibri" panose="020F0502020204030204"/>
            </a:endParaRPr>
          </a:p>
          <a:p>
            <a:pPr algn="r"/>
            <a:endParaRPr lang="zh-CN" altLang="en-US" sz="4000" dirty="0" err="1">
              <a:solidFill>
                <a:schemeClr val="accent1">
                  <a:lumMod val="75000"/>
                </a:schemeClr>
              </a:solidFill>
              <a:latin typeface="KaiTi" panose="02010609060101010101" charset="-122"/>
              <a:cs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4960" y="2717750"/>
            <a:ext cx="47879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成立于</a:t>
            </a:r>
            <a:r>
              <a:rPr lang="en-US" altLang="ja-JP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2001</a:t>
            </a:r>
            <a:r>
              <a:rPr lang="ja-JP" altLang="en-US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年</a:t>
            </a:r>
            <a:r>
              <a:rPr lang="en-US" altLang="ja-JP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10</a:t>
            </a:r>
            <a:r>
              <a:rPr lang="zh-CN" altLang="en-US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月</a:t>
            </a:r>
            <a:r>
              <a:rPr lang="en-US" altLang="zh-CN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5</a:t>
            </a:r>
            <a:r>
              <a:rPr lang="zh-CN" altLang="en-US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日</a:t>
            </a:r>
            <a:endParaRPr lang="ja-JP" altLang="en-US" sz="3200" b="1" dirty="0">
              <a:solidFill>
                <a:srgbClr val="008755"/>
              </a:solidFill>
              <a:latin typeface="Helvetica" pitchFamily="2" charset="0"/>
            </a:endParaRPr>
          </a:p>
          <a:p>
            <a:pPr algn="l"/>
            <a:endParaRPr lang="ja-JP" altLang="en-US" sz="2400" dirty="0">
              <a:solidFill>
                <a:srgbClr val="008755"/>
              </a:solidFill>
              <a:latin typeface="Helvetica" pitchFamily="2" charset="0"/>
            </a:endParaRPr>
          </a:p>
          <a:p>
            <a:pPr algn="l"/>
            <a:r>
              <a:rPr lang="ja-JP" altLang="en-US" sz="3600" b="1" dirty="0">
                <a:solidFill>
                  <a:srgbClr val="00B050"/>
                </a:solidFill>
                <a:latin typeface="Helvetica" pitchFamily="2" charset="0"/>
              </a:rPr>
              <a:t>教育</a:t>
            </a:r>
            <a:r>
              <a:rPr lang="zh-CN" altLang="ja-JP" sz="3600" b="1" dirty="0">
                <a:solidFill>
                  <a:srgbClr val="00B050"/>
                </a:solidFill>
                <a:latin typeface="Helvetica" pitchFamily="2" charset="0"/>
              </a:rPr>
              <a:t>教学</a:t>
            </a:r>
            <a:r>
              <a:rPr lang="en-US" altLang="zh-CN" sz="3600" b="1" dirty="0">
                <a:solidFill>
                  <a:srgbClr val="00B050"/>
                </a:solidFill>
                <a:latin typeface="Helvetica" pitchFamily="2" charset="0"/>
              </a:rPr>
              <a:t> </a:t>
            </a:r>
            <a:r>
              <a:rPr lang="zh-CN" altLang="en-US" sz="3600" b="1" dirty="0">
                <a:solidFill>
                  <a:srgbClr val="00B050"/>
                </a:solidFill>
                <a:latin typeface="Helvetica" pitchFamily="2" charset="0"/>
                <a:ea typeface="SimSun" panose="02010600030101010101" pitchFamily="2" charset="-122"/>
              </a:rPr>
              <a:t>：</a:t>
            </a:r>
          </a:p>
          <a:p>
            <a:pPr algn="l"/>
            <a:r>
              <a:rPr lang="zh-CN" altLang="en-US" sz="3600" b="1" dirty="0" smtClean="0">
                <a:solidFill>
                  <a:schemeClr val="tx1"/>
                </a:solidFill>
                <a:latin typeface="Helvetica" pitchFamily="2" charset="0"/>
              </a:rPr>
              <a:t>学</a:t>
            </a:r>
            <a:r>
              <a:rPr lang="zh-CN" altLang="en-US" sz="3600" b="1" dirty="0">
                <a:solidFill>
                  <a:schemeClr val="tx1"/>
                </a:solidFill>
                <a:latin typeface="Helvetica" pitchFamily="2" charset="0"/>
              </a:rPr>
              <a:t>士学位</a:t>
            </a: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Helvetica" pitchFamily="2" charset="0"/>
              </a:rPr>
              <a:t>专业学位</a:t>
            </a:r>
            <a:endParaRPr lang="ru-RU" altLang="zh-CN" sz="3600" b="1" dirty="0">
              <a:solidFill>
                <a:schemeClr val="tx1"/>
              </a:solidFill>
              <a:latin typeface="Helvetica" pitchFamily="2" charset="0"/>
            </a:endParaRP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Helvetica" pitchFamily="2" charset="0"/>
              </a:rPr>
              <a:t>硕士学位</a:t>
            </a: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Helvetica" pitchFamily="2" charset="0"/>
              </a:rPr>
              <a:t>博士学位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4280" y="5606415"/>
            <a:ext cx="4244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zh-CN" altLang="en-US" sz="2400" b="1" dirty="0">
              <a:solidFill>
                <a:srgbClr val="00629B"/>
              </a:solidFill>
              <a:latin typeface="Helvetica" pitchFamily="2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8707119" y="2071419"/>
            <a:ext cx="2034531" cy="646331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Ti" panose="02010609060101010101" charset="-122"/>
                <a:cs typeface="Calibri" panose="020F0502020204030204"/>
                <a:sym typeface="+mn-ea"/>
              </a:rPr>
              <a:t>大学</a:t>
            </a:r>
            <a:r>
              <a:rPr lang="zh-CN" alt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iTi" panose="02010609060101010101" charset="-122"/>
                <a:cs typeface="Calibri" panose="020F0502020204030204"/>
                <a:sym typeface="+mn-ea"/>
              </a:rPr>
              <a:t>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pic>
        <p:nvPicPr>
          <p:cNvPr id="6" name="Рисунок 8" descr="_DSC03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4793"/>
          <a:stretch>
            <a:fillRect/>
          </a:stretch>
        </p:blipFill>
        <p:spPr bwMode="auto">
          <a:xfrm>
            <a:off x="4937761" y="1304932"/>
            <a:ext cx="7254240" cy="54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257" y="1970529"/>
            <a:ext cx="38166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629B"/>
                </a:solidFill>
                <a:latin typeface="Helvetica" pitchFamily="2" charset="0"/>
                <a:sym typeface="+mn-ea"/>
              </a:rPr>
              <a:t>国际合作中心主任</a:t>
            </a:r>
          </a:p>
          <a:p>
            <a:endParaRPr lang="zh-CN" altLang="en-US" sz="3200" b="1" dirty="0">
              <a:solidFill>
                <a:srgbClr val="00629B"/>
              </a:solidFill>
              <a:latin typeface="Helvetica" pitchFamily="2" charset="0"/>
            </a:endParaRPr>
          </a:p>
          <a:p>
            <a:r>
              <a:rPr lang="zh-CN" altLang="en-US" sz="3200" b="1" dirty="0">
                <a:solidFill>
                  <a:srgbClr val="00629B"/>
                </a:solidFill>
                <a:latin typeface="Helvetica" pitchFamily="2" charset="0"/>
              </a:rPr>
              <a:t>果罗伯娃</a:t>
            </a:r>
            <a:r>
              <a:rPr lang="en-US" altLang="zh-CN" sz="3200" b="1" dirty="0">
                <a:solidFill>
                  <a:srgbClr val="00629B"/>
                </a:solidFill>
                <a:latin typeface="Helvetica" pitchFamily="2" charset="0"/>
              </a:rPr>
              <a:t>•</a:t>
            </a:r>
            <a:r>
              <a:rPr lang="zh-CN" altLang="en-US" sz="3200" b="1" dirty="0">
                <a:solidFill>
                  <a:srgbClr val="00629B"/>
                </a:solidFill>
                <a:latin typeface="Helvetica" pitchFamily="2" charset="0"/>
              </a:rPr>
              <a:t>奥克萨娜</a:t>
            </a:r>
          </a:p>
          <a:p>
            <a:endParaRPr lang="zh-CN" altLang="en-US" sz="2800" b="1" dirty="0">
              <a:solidFill>
                <a:srgbClr val="00629B"/>
              </a:solidFill>
              <a:latin typeface="Helvetic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16" y="3622791"/>
            <a:ext cx="49531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563C1"/>
              </a:solidFill>
              <a:latin typeface="Helvetica" pitchFamily="2" charset="0"/>
              <a:ea typeface="Open Sans"/>
              <a:cs typeface="Open Sans"/>
              <a:sym typeface="Open Sans"/>
              <a:hlinkClick r:id="rId4"/>
            </a:endParaRPr>
          </a:p>
          <a:p>
            <a:endParaRPr lang="ru-RU" sz="2000" dirty="0">
              <a:solidFill>
                <a:srgbClr val="002060"/>
              </a:solidFill>
              <a:latin typeface="Helvetica" pitchFamily="2" charset="0"/>
              <a:sym typeface="Open Sans"/>
              <a:hlinkClick r:id="rId4"/>
            </a:endParaRPr>
          </a:p>
          <a:p>
            <a:r>
              <a:rPr lang="en-US" sz="24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Open Sans"/>
                <a:hlinkClick r:id="rId4"/>
              </a:rPr>
              <a:t>ugrasu.international@gmail.com</a:t>
            </a:r>
            <a:endParaRPr lang="ru-RU" sz="2400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  <a:p>
            <a:endParaRPr lang="en-US" sz="2400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  <a:p>
            <a:r>
              <a:rPr lang="en-US" sz="24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Open Sans"/>
                <a:hlinkClick r:id="rId5"/>
              </a:rPr>
              <a:t>o_gololobova@ugrasu.</a:t>
            </a:r>
            <a:r>
              <a:rPr lang="en-US" sz="2400" dirty="0">
                <a:ln/>
                <a:solidFill>
                  <a:srgbClr val="0087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Open Sans"/>
                <a:hlinkClick r:id="rId5"/>
              </a:rPr>
              <a:t>r</a:t>
            </a:r>
            <a:r>
              <a:rPr lang="ru-RU" sz="2400" dirty="0" err="1">
                <a:ln/>
                <a:solidFill>
                  <a:srgbClr val="0087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u</a:t>
            </a:r>
            <a:endParaRPr lang="en-US" sz="2400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电话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: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+7 982 554  45 17 (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WhatsApp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)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20" y="1008522"/>
            <a:ext cx="2144126" cy="1938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10257" y="1281368"/>
            <a:ext cx="923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8755"/>
                </a:solidFill>
                <a:latin typeface="Helvetica" pitchFamily="2" charset="0"/>
              </a:rPr>
              <a:t>联络人：</a:t>
            </a:r>
            <a:endParaRPr lang="ru-RU" sz="2800" dirty="0">
              <a:solidFill>
                <a:srgbClr val="008755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69" y="1369111"/>
            <a:ext cx="464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8755"/>
                </a:solidFill>
                <a:latin typeface="Helvetica" pitchFamily="2" charset="0"/>
              </a:rPr>
              <a:t>地点</a:t>
            </a:r>
            <a:endParaRPr lang="ru-RU" sz="3200" dirty="0">
              <a:solidFill>
                <a:srgbClr val="008755"/>
              </a:solidFill>
              <a:latin typeface="Helvetic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655" y="1090295"/>
            <a:ext cx="62687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ru-RU" altLang="zh-CN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我们大学位于汉特</a:t>
            </a:r>
            <a:r>
              <a:rPr lang="en-US" altLang="zh-CN" sz="28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曼西斯克市，汉特</a:t>
            </a:r>
            <a:r>
              <a:rPr lang="en-US" altLang="zh-CN" sz="2800" dirty="0">
                <a:solidFill>
                  <a:schemeClr val="tx1"/>
                </a:solidFill>
                <a:latin typeface="Helvetica" pitchFamily="2" charset="0"/>
              </a:rPr>
              <a:t>–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曼西自治区</a:t>
            </a:r>
            <a:r>
              <a:rPr lang="en-US" altLang="zh-CN" sz="2800" dirty="0">
                <a:solidFill>
                  <a:schemeClr val="tx1"/>
                </a:solidFill>
                <a:latin typeface="Helvetica" pitchFamily="2" charset="0"/>
              </a:rPr>
              <a:t>–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尤格拉的首府。 </a:t>
            </a:r>
            <a:endParaRPr lang="ru-RU" sz="2800" i="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ru-RU" sz="22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Helvetica" pitchFamily="2" charset="0"/>
              </a:rPr>
              <a:t>汉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特</a:t>
            </a:r>
            <a:r>
              <a:rPr lang="en-US" altLang="zh-CN" sz="2800" dirty="0">
                <a:solidFill>
                  <a:schemeClr val="tx1"/>
                </a:solidFill>
                <a:latin typeface="Helvetica" pitchFamily="2" charset="0"/>
              </a:rPr>
              <a:t>–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曼西自治区</a:t>
            </a:r>
            <a:r>
              <a:rPr lang="en-US" altLang="zh-CN" sz="2800" dirty="0">
                <a:solidFill>
                  <a:schemeClr val="tx1"/>
                </a:solidFill>
                <a:latin typeface="Helvetica" pitchFamily="2" charset="0"/>
              </a:rPr>
              <a:t>–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尤格拉是全俄罗斯联邦的主导联邦主体之一。</a:t>
            </a:r>
            <a:endParaRPr lang="ru-RU" altLang="zh-CN" sz="28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ru-RU" sz="22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该地区的面积为</a:t>
            </a:r>
            <a:r>
              <a:rPr lang="en-US" altLang="zh-CN" sz="2800" dirty="0">
                <a:solidFill>
                  <a:schemeClr val="tx1"/>
                </a:solidFill>
                <a:latin typeface="Helvetica" pitchFamily="2" charset="0"/>
              </a:rPr>
              <a:t>53. 4801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万平方公里。 </a:t>
            </a:r>
            <a:endParaRPr lang="ru-RU" altLang="zh-CN" sz="28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ru-RU" sz="22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人口为</a:t>
            </a:r>
            <a:r>
              <a:rPr lang="en-US" altLang="zh-CN" sz="2800" dirty="0">
                <a:solidFill>
                  <a:schemeClr val="tx1"/>
                </a:solidFill>
                <a:latin typeface="Helvetica" pitchFamily="2" charset="0"/>
              </a:rPr>
              <a:t>167. 4676</a:t>
            </a:r>
            <a:r>
              <a:rPr lang="zh-CN" altLang="en-US" sz="2800" dirty="0">
                <a:solidFill>
                  <a:schemeClr val="tx1"/>
                </a:solidFill>
                <a:latin typeface="Helvetica" pitchFamily="2" charset="0"/>
              </a:rPr>
              <a:t>万人。 </a:t>
            </a:r>
            <a:endParaRPr lang="ru-RU" sz="28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200" dirty="0">
              <a:solidFill>
                <a:srgbClr val="008755"/>
              </a:solidFill>
              <a:latin typeface="Helvetica" pitchFamily="2" charset="0"/>
            </a:endParaRPr>
          </a:p>
          <a:p>
            <a:endParaRPr lang="en-US" sz="2200" dirty="0">
              <a:solidFill>
                <a:srgbClr val="008755"/>
              </a:solidFill>
              <a:latin typeface="Helvetic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869" y="4290512"/>
            <a:ext cx="206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755"/>
                </a:solidFill>
                <a:latin typeface="Helvetica" pitchFamily="2" charset="0"/>
              </a:rPr>
              <a:t> </a:t>
            </a:r>
            <a:endParaRPr lang="ru-RU" sz="2800" dirty="0">
              <a:solidFill>
                <a:srgbClr val="008755"/>
              </a:solidFill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445" y="5144444"/>
            <a:ext cx="82029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tx1"/>
                </a:solidFill>
                <a:latin typeface="Helvetica" pitchFamily="2" charset="0"/>
              </a:rPr>
              <a:t>目前尤格拉大学是该地区领先的科学和教育中心之一。</a:t>
            </a:r>
            <a:endParaRPr lang="ru-RU" altLang="zh-CN" sz="2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zh-CN" altLang="en-US" sz="2600" dirty="0">
                <a:solidFill>
                  <a:schemeClr val="tx1"/>
                </a:solidFill>
                <a:latin typeface="Helvetica" pitchFamily="2" charset="0"/>
              </a:rPr>
              <a:t>大学具有强大的教育、科学和人力资源潜力，旨在学生准备的过程中在最受欢迎的经济、技术、社会和法律领域使用领先的教学方法。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9" y="4165313"/>
            <a:ext cx="3631537" cy="2424391"/>
          </a:xfrm>
          <a:prstGeom prst="roundRect">
            <a:avLst>
              <a:gd name="adj" fmla="val 350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818" y="270119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206" y="256586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o_gololobova\Рабочий стол\хма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9" y="1679819"/>
            <a:ext cx="3631537" cy="24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5" y="1173480"/>
            <a:ext cx="38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8755"/>
                </a:solidFill>
                <a:latin typeface="Helvetica" pitchFamily="2" charset="0"/>
              </a:rPr>
              <a:t>我校占据领先地位！</a:t>
            </a:r>
            <a:endParaRPr lang="ru-RU" sz="3600" dirty="0">
              <a:solidFill>
                <a:srgbClr val="008755"/>
              </a:solidFill>
              <a:latin typeface="Helvetic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05" y="294729"/>
            <a:ext cx="3826496" cy="2554545"/>
          </a:xfrm>
          <a:prstGeom prst="roundRect">
            <a:avLst>
              <a:gd name="adj" fmla="val 448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05" y="2629309"/>
            <a:ext cx="3860349" cy="2278559"/>
          </a:xfrm>
          <a:prstGeom prst="roundRect">
            <a:avLst>
              <a:gd name="adj" fmla="val 22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48;p6"/>
          <p:cNvSpPr txBox="1"/>
          <p:nvPr/>
        </p:nvSpPr>
        <p:spPr>
          <a:xfrm>
            <a:off x="197100" y="1819811"/>
            <a:ext cx="7926705" cy="407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lang="en-US" sz="2000" dirty="0">
              <a:solidFill>
                <a:srgbClr val="00629B"/>
              </a:solidFill>
              <a:effectLst/>
              <a:latin typeface="Helvetica" pitchFamily="2" charset="0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ja-JP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ja-JP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万名学生 </a:t>
            </a:r>
            <a:endParaRPr lang="ru-RU" altLang="ja-JP" sz="2600" dirty="0">
              <a:solidFill>
                <a:schemeClr val="tx1"/>
              </a:solidFill>
              <a:effectLst/>
              <a:latin typeface="Helvetica" pitchFamily="2" charset="0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180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名留学生 </a:t>
            </a:r>
            <a:r>
              <a:rPr lang="en-US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(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独联体及非洲国家</a:t>
            </a:r>
            <a:r>
              <a:rPr lang="en-US" altLang="zh-CN" sz="2600" dirty="0" smtClean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)</a:t>
            </a:r>
            <a:endParaRPr lang="ru-RU" altLang="zh-CN" sz="2600" dirty="0">
              <a:solidFill>
                <a:schemeClr val="tx1"/>
              </a:solidFill>
              <a:effectLst/>
              <a:latin typeface="Helvetica" pitchFamily="2" charset="0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30</a:t>
            </a:r>
            <a:r>
              <a:rPr lang="en-US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0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位教师 （两位外籍教师 </a:t>
            </a:r>
            <a:r>
              <a:rPr lang="en-US" altLang="zh-CN" sz="2600" dirty="0" smtClean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)</a:t>
            </a:r>
            <a:endParaRPr lang="ru-RU" altLang="zh-CN" sz="2600" dirty="0" smtClean="0">
              <a:solidFill>
                <a:schemeClr val="tx1"/>
              </a:solidFill>
              <a:effectLst/>
              <a:latin typeface="Helvetica" pitchFamily="2" charset="0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工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程、数字、环保、人道主义、法律、石油天然气、经济等领域的高等教育课程（共</a:t>
            </a:r>
            <a:r>
              <a:rPr lang="en-US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77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种教学课程</a:t>
            </a:r>
            <a:r>
              <a:rPr lang="zh-CN" altLang="en-US" sz="2600" dirty="0" smtClean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）</a:t>
            </a:r>
            <a:endParaRPr lang="ru-RU" altLang="zh-CN" sz="2600" dirty="0">
              <a:solidFill>
                <a:schemeClr val="tx1"/>
              </a:solidFill>
              <a:effectLst/>
              <a:latin typeface="Helvetica" pitchFamily="2" charset="0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外国公民预备中心，在 </a:t>
            </a:r>
            <a:r>
              <a:rPr lang="en-US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5 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个领域进行俄文教学（技术、人道主义、经济、自然科学、生物医学领域</a:t>
            </a:r>
            <a:r>
              <a:rPr lang="zh-CN" altLang="en-US" sz="2600" dirty="0" smtClean="0">
                <a:solidFill>
                  <a:schemeClr val="tx1"/>
                </a:solidFill>
                <a:effectLst/>
                <a:latin typeface="Helvetica" pitchFamily="2" charset="0"/>
                <a:ea typeface="Open Sans"/>
                <a:cs typeface="Open Sans"/>
                <a:sym typeface="Open Sans"/>
              </a:rPr>
              <a:t>）</a:t>
            </a:r>
            <a:endParaRPr lang="ru-RU" altLang="zh-CN" sz="2600" dirty="0">
              <a:solidFill>
                <a:schemeClr val="tx1"/>
              </a:solidFill>
              <a:effectLst/>
              <a:latin typeface="Helvetica" pitchFamily="2" charset="0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 charset="0"/>
                <a:cs typeface="Open Sans" charset="0"/>
              </a:rPr>
              <a:t>17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 charset="0"/>
                <a:cs typeface="Open Sans" charset="0"/>
              </a:rPr>
              <a:t>个实验室及研究单</a:t>
            </a:r>
            <a:r>
              <a:rPr lang="zh-CN" altLang="en-US" sz="2600" dirty="0" smtClean="0">
                <a:solidFill>
                  <a:schemeClr val="tx1"/>
                </a:solidFill>
                <a:effectLst/>
                <a:latin typeface="Helvetica" pitchFamily="2" charset="0"/>
                <a:ea typeface="Open Sans" charset="0"/>
                <a:cs typeface="Open Sans" charset="0"/>
              </a:rPr>
              <a:t>位</a:t>
            </a:r>
            <a:endParaRPr lang="ru-RU" altLang="zh-CN" sz="2600" dirty="0">
              <a:solidFill>
                <a:schemeClr val="tx1"/>
              </a:solidFill>
              <a:effectLst/>
              <a:latin typeface="Helvetica" pitchFamily="2" charset="0"/>
              <a:ea typeface="Open Sans" charset="0"/>
              <a:cs typeface="Open Sans" charset="0"/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1"/>
                </a:solidFill>
                <a:effectLst/>
                <a:latin typeface="Helvetica" pitchFamily="2" charset="0"/>
                <a:ea typeface="Open Sans" charset="0"/>
                <a:cs typeface="Open Sans" charset="0"/>
              </a:rPr>
              <a:t>40</a:t>
            </a:r>
            <a:r>
              <a:rPr lang="zh-CN" altLang="en-US" sz="2600" dirty="0">
                <a:solidFill>
                  <a:schemeClr val="tx1"/>
                </a:solidFill>
                <a:effectLst/>
                <a:latin typeface="Helvetica" pitchFamily="2" charset="0"/>
                <a:ea typeface="Open Sans" charset="0"/>
                <a:cs typeface="Open Sans" charset="0"/>
              </a:rPr>
              <a:t>多个国际合作伙伴</a:t>
            </a:r>
            <a:endParaRPr lang="ru-RU" altLang="zh-CN" sz="2600" dirty="0">
              <a:solidFill>
                <a:schemeClr val="tx1"/>
              </a:solidFill>
              <a:effectLst/>
              <a:latin typeface="Helvetica" pitchFamily="2" charset="0"/>
              <a:ea typeface="Open Sans" charset="0"/>
              <a:cs typeface="Open Sans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en-US" sz="2000" dirty="0">
                <a:solidFill>
                  <a:srgbClr val="00629B"/>
                </a:solidFill>
                <a:effectLst/>
                <a:latin typeface="Helvetica" pitchFamily="2" charset="0"/>
              </a:rPr>
              <a:t/>
            </a:r>
            <a:br>
              <a:rPr lang="en-US" sz="2000" dirty="0">
                <a:solidFill>
                  <a:srgbClr val="00629B"/>
                </a:solidFill>
                <a:effectLst/>
                <a:latin typeface="Helvetica" pitchFamily="2" charset="0"/>
              </a:rPr>
            </a:br>
            <a:endParaRPr lang="en-US" sz="2000" b="0" i="0" u="none" strike="noStrike" cap="none" dirty="0">
              <a:solidFill>
                <a:srgbClr val="00629B"/>
              </a:solidFill>
              <a:effectLst/>
              <a:latin typeface="Helvetica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30" name="Picture 2" descr="C:\Documents and Settings\o_gololobova\Рабочий стол\подфа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05" y="4162848"/>
            <a:ext cx="3860349" cy="26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95" y="1195020"/>
            <a:ext cx="525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8755"/>
                </a:solidFill>
                <a:latin typeface="Helvetica" pitchFamily="2" charset="0"/>
              </a:rPr>
              <a:t>学校条件 </a:t>
            </a:r>
            <a:endParaRPr lang="ru-RU" sz="3200" dirty="0">
              <a:solidFill>
                <a:srgbClr val="008755"/>
              </a:solidFill>
              <a:latin typeface="Helvetica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630" y="2105025"/>
            <a:ext cx="816229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生活在一个现代化的安全城市，其在俄罗斯人口的生活质量评级中占据领先地</a:t>
            </a:r>
            <a:r>
              <a:rPr lang="zh-CN" altLang="en-US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位</a:t>
            </a:r>
            <a:endParaRPr lang="ru-RU" altLang="zh-CN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拥有舒适宿舍的现代化校</a:t>
            </a:r>
            <a:r>
              <a:rPr lang="zh-CN" altLang="en-US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园</a:t>
            </a:r>
            <a:endParaRPr lang="ru-RU" altLang="zh-CN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《</a:t>
            </a:r>
            <a:r>
              <a:rPr lang="ja-JP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数码大学</a:t>
            </a:r>
            <a:r>
              <a:rPr lang="en-US" altLang="ja-JP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》</a:t>
            </a:r>
            <a:endParaRPr lang="ru-RU" altLang="ja-JP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世界级运动场</a:t>
            </a:r>
            <a:r>
              <a:rPr lang="zh-CN" altLang="en-US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馆</a:t>
            </a:r>
            <a:endParaRPr lang="ru-RU" altLang="zh-CN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联合国教科文组织带有国际实地环境监测站的</a:t>
            </a:r>
            <a:r>
              <a:rPr lang="en-US" altLang="zh-CN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《</a:t>
            </a: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环境动态与全球气候变化</a:t>
            </a:r>
            <a:r>
              <a:rPr lang="en-US" altLang="zh-CN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》</a:t>
            </a: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教研室 </a:t>
            </a:r>
            <a:endParaRPr lang="ru-RU" altLang="zh-CN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配备最新设备的实验室综合</a:t>
            </a:r>
            <a:r>
              <a:rPr lang="zh-CN" altLang="en-US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体</a:t>
            </a:r>
            <a:endParaRPr lang="ru-RU" altLang="zh-CN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在大学的合作伙伴的基础上实习和进修（工业和公共部门的龙头企业</a:t>
            </a:r>
            <a:r>
              <a:rPr lang="zh-CN" altLang="en-US" sz="2400" kern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）</a:t>
            </a:r>
            <a:endParaRPr lang="ru-RU" altLang="zh-CN" sz="24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lvl="0" indent="-28575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丰富的课外活动：适应计划、语言学校、舞蹈俱乐部、体育组、声乐室、现代编舞室、戏剧室、研究团体、设计局（例如：</a:t>
            </a:r>
            <a:r>
              <a:rPr lang="en-US" altLang="zh-CN" sz="2400" kern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FormulaStudentUgra</a:t>
            </a:r>
            <a:r>
              <a:rPr lang="en-US" altLang="zh-CN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——</a:t>
            </a:r>
            <a:r>
              <a:rPr lang="zh-CN" altLang="en-US" sz="24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  <a:sym typeface="Arial" panose="020B0604020202020204"/>
              </a:rPr>
              <a:t>可以生产一辆赛车参加青年比赛）。</a:t>
            </a:r>
          </a:p>
        </p:txBody>
      </p:sp>
      <p:pic>
        <p:nvPicPr>
          <p:cNvPr id="28" name="Picture 10" descr="C:\Documents and Settings\o_gololobova\Рабочий стол\юг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0" y="432366"/>
            <a:ext cx="3769813" cy="17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Documents and Settings\o_gololobova\Рабочий стол\обща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1" y="2146329"/>
            <a:ext cx="3769813" cy="27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s://www.ugrasu.ru/upload/iblock/f5d/f5db3531821739fbcde2a5295bbb51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36" y="4500017"/>
            <a:ext cx="4015182" cy="231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8884" y="1071692"/>
            <a:ext cx="9230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b="1" dirty="0">
                <a:solidFill>
                  <a:srgbClr val="008755"/>
                </a:solidFill>
                <a:latin typeface="Helvetica" pitchFamily="2" charset="0"/>
              </a:rPr>
              <a:t>预备</a:t>
            </a:r>
            <a:r>
              <a:rPr lang="zh-CN" altLang="ja-JP" sz="3000" b="1" dirty="0">
                <a:solidFill>
                  <a:srgbClr val="008755"/>
                </a:solidFill>
                <a:latin typeface="Helvetica" pitchFamily="2" charset="0"/>
              </a:rPr>
              <a:t>中心</a:t>
            </a:r>
            <a:r>
              <a:rPr lang="ja-JP" altLang="en-US" sz="3000" b="1" dirty="0">
                <a:solidFill>
                  <a:srgbClr val="008755"/>
                </a:solidFill>
                <a:latin typeface="Helvetica" pitchFamily="2" charset="0"/>
              </a:rPr>
              <a:t> </a:t>
            </a:r>
            <a:endParaRPr lang="ru-RU" sz="3000" dirty="0">
              <a:solidFill>
                <a:srgbClr val="008755"/>
              </a:solidFill>
              <a:latin typeface="Helvetica" pitchFamily="2" charset="0"/>
            </a:endParaRPr>
          </a:p>
        </p:txBody>
      </p:sp>
      <p:sp>
        <p:nvSpPr>
          <p:cNvPr id="26" name="Google Shape;178;g102873f9dbc_0_23"/>
          <p:cNvSpPr txBox="1"/>
          <p:nvPr/>
        </p:nvSpPr>
        <p:spPr>
          <a:xfrm>
            <a:off x="122438" y="1595263"/>
            <a:ext cx="11397401" cy="500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zh-CN" altLang="en-US" sz="1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俄语作为外语，</a:t>
            </a:r>
            <a:r>
              <a:rPr lang="en-US" altLang="zh-CN" sz="1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r>
              <a:rPr lang="zh-CN" altLang="en-US" sz="1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个学术方向</a:t>
            </a:r>
            <a:r>
              <a:rPr lang="en-US" altLang="zh-CN" sz="1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r>
              <a:rPr lang="ru-RU" altLang="zh-CN" sz="1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zh-CN" altLang="en-US" sz="1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技术、人道主义、经济、自然科学及生物医学</a:t>
            </a:r>
          </a:p>
          <a:p>
            <a:pPr>
              <a:buSzPts val="18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dirty="0">
              <a:solidFill>
                <a:schemeClr val="accent1">
                  <a:lumMod val="75000"/>
                </a:schemeClr>
              </a:solidFill>
              <a:latin typeface="Helvetica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SzPts val="1800"/>
            </a:pPr>
            <a:endParaRPr dirty="0">
              <a:solidFill>
                <a:schemeClr val="accent1">
                  <a:lumMod val="75000"/>
                </a:schemeClr>
              </a:solidFill>
              <a:latin typeface="Helvetica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SzPts val="1800"/>
            </a:pPr>
            <a:endParaRPr dirty="0">
              <a:solidFill>
                <a:schemeClr val="accent1">
                  <a:lumMod val="75000"/>
                </a:schemeClr>
              </a:solidFill>
              <a:latin typeface="Helvetica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SzPts val="1800"/>
            </a:pPr>
            <a:endParaRPr dirty="0">
              <a:solidFill>
                <a:schemeClr val="accent1">
                  <a:lumMod val="75000"/>
                </a:schemeClr>
              </a:solidFill>
              <a:latin typeface="Helvetica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r>
              <a:rPr lang="en-US" altLang="zh-CN" b="1" dirty="0">
                <a:solidFill>
                  <a:srgbClr val="008755"/>
                </a:solidFill>
                <a:latin typeface="Helvetica" pitchFamily="2" charset="0"/>
              </a:rPr>
              <a:t>  </a:t>
            </a:r>
            <a:r>
              <a:rPr lang="en-US" altLang="zh-CN" sz="2000" b="1" dirty="0">
                <a:solidFill>
                  <a:srgbClr val="008755"/>
                </a:solidFill>
                <a:latin typeface="Helvetica" pitchFamily="2" charset="0"/>
              </a:rPr>
              <a:t>《</a:t>
            </a:r>
            <a:r>
              <a:rPr lang="zh-CN" altLang="en-US" sz="2000" b="1" dirty="0">
                <a:solidFill>
                  <a:srgbClr val="008755"/>
                </a:solidFill>
                <a:latin typeface="Helvetica" pitchFamily="2" charset="0"/>
              </a:rPr>
              <a:t>标准</a:t>
            </a:r>
            <a:r>
              <a:rPr lang="en-US" altLang="zh-CN" sz="2000" b="1" dirty="0">
                <a:solidFill>
                  <a:srgbClr val="008755"/>
                </a:solidFill>
                <a:latin typeface="Helvetica" pitchFamily="2" charset="0"/>
              </a:rPr>
              <a:t>》</a:t>
            </a:r>
            <a:r>
              <a:rPr lang="zh-CN" altLang="en-US" sz="2000" b="1" dirty="0">
                <a:solidFill>
                  <a:srgbClr val="008755"/>
                </a:solidFill>
                <a:latin typeface="Helvetica" pitchFamily="2" charset="0"/>
              </a:rPr>
              <a:t>预备课程 </a:t>
            </a:r>
            <a:r>
              <a:rPr lang="ru-RU" altLang="zh-CN" sz="2000" b="1" dirty="0">
                <a:solidFill>
                  <a:srgbClr val="008755"/>
                </a:solidFill>
                <a:latin typeface="Helvetica" pitchFamily="2" charset="0"/>
              </a:rPr>
              <a:t> :                                               </a:t>
            </a:r>
            <a:r>
              <a:rPr lang="en-US" altLang="zh-CN" sz="2000" b="1" dirty="0" smtClean="0">
                <a:solidFill>
                  <a:srgbClr val="008755"/>
                </a:solidFill>
                <a:latin typeface="Helvetica" pitchFamily="2" charset="0"/>
              </a:rPr>
              <a:t>《</a:t>
            </a:r>
            <a:r>
              <a:rPr lang="zh-CN" altLang="en-US" sz="2000" b="1" dirty="0" smtClean="0">
                <a:solidFill>
                  <a:srgbClr val="008755"/>
                </a:solidFill>
                <a:latin typeface="Helvetica" pitchFamily="2" charset="0"/>
              </a:rPr>
              <a:t>强</a:t>
            </a:r>
            <a:r>
              <a:rPr lang="zh-CN" altLang="en-US" sz="2000" b="1" dirty="0">
                <a:solidFill>
                  <a:srgbClr val="008755"/>
                </a:solidFill>
                <a:latin typeface="Helvetica" pitchFamily="2" charset="0"/>
              </a:rPr>
              <a:t>化</a:t>
            </a:r>
            <a:r>
              <a:rPr lang="en-US" altLang="zh-CN" sz="2000" b="1" dirty="0">
                <a:solidFill>
                  <a:srgbClr val="008755"/>
                </a:solidFill>
                <a:latin typeface="Helvetica" pitchFamily="2" charset="0"/>
              </a:rPr>
              <a:t>》</a:t>
            </a:r>
            <a:r>
              <a:rPr lang="zh-CN" altLang="en-US" sz="2000" b="1" dirty="0">
                <a:solidFill>
                  <a:srgbClr val="008755"/>
                </a:solidFill>
                <a:latin typeface="Helvetica" pitchFamily="2" charset="0"/>
              </a:rPr>
              <a:t>预备课程 ：</a:t>
            </a:r>
            <a:endParaRPr lang="ru-RU" altLang="zh-CN" sz="2000" b="1" dirty="0">
              <a:solidFill>
                <a:srgbClr val="008755"/>
              </a:solidFill>
              <a:latin typeface="Helvetica" pitchFamily="2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学习期间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：自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10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月至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7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ru-RU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                                         </a:t>
            </a:r>
            <a:r>
              <a:rPr lang="ru-RU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学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习期间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：自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12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月至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/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自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月至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endParaRPr lang="ru-RU" altLang="zh-CN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报名时间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：自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日至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15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日</a:t>
            </a:r>
            <a:r>
              <a:rPr lang="ru-RU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                              </a:t>
            </a:r>
            <a:r>
              <a:rPr lang="ru-RU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报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名时间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：自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日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/11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日至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15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日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/1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日</a:t>
            </a:r>
            <a:endParaRPr lang="ru-RU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ja-JP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学时数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：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2376</a:t>
            </a:r>
            <a:r>
              <a:rPr lang="ru-RU" altLang="ja-JP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                                                         </a:t>
            </a:r>
            <a:r>
              <a:rPr lang="ru-RU" altLang="ja-JP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学时数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：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2376</a:t>
            </a:r>
            <a:endParaRPr lang="ru-RU" altLang="ja-JP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包括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1008/1010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小时的实际工作</a:t>
            </a:r>
            <a:r>
              <a:rPr lang="ru-RU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                               </a:t>
            </a:r>
            <a:r>
              <a:rPr lang="ru-RU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包括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1056/1134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小时的实际工作</a:t>
            </a:r>
            <a:endParaRPr lang="ru-RU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pPr>
              <a:buSzPts val="1800"/>
            </a:pPr>
            <a:r>
              <a:rPr lang="en-US" altLang="ru-RU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Helvetica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SzPts val="1800"/>
            </a:pPr>
            <a:r>
              <a:rPr lang="zh-CN" altLang="en-US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学费</a:t>
            </a:r>
            <a:r>
              <a:rPr lang="en-US" altLang="zh-CN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zh-CN" altLang="en-US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：</a:t>
            </a:r>
            <a:r>
              <a:rPr lang="en-US" altLang="zh-CN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10</a:t>
            </a:r>
            <a:r>
              <a:rPr lang="zh-CN" altLang="en-US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万卢布</a:t>
            </a:r>
            <a:r>
              <a:rPr lang="en-US" altLang="zh-CN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——10. 25</a:t>
            </a:r>
            <a:r>
              <a:rPr lang="zh-CN" altLang="en-US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万千卢布（</a:t>
            </a:r>
            <a:r>
              <a:rPr lang="en-US" altLang="zh-CN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$</a:t>
            </a:r>
            <a:r>
              <a:rPr lang="en-US" altLang="zh-CN" sz="2000" dirty="0" smtClean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ru-RU" altLang="zh-CN" sz="2000" dirty="0" smtClean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r>
              <a:rPr lang="en-US" altLang="zh-CN" sz="2000" dirty="0" smtClean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00-1</a:t>
            </a:r>
            <a:r>
              <a:rPr lang="ru-RU" altLang="zh-CN" sz="2000" dirty="0" smtClean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r>
            <a:r>
              <a:rPr lang="en-US" altLang="zh-CN" sz="2000" dirty="0" smtClean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00</a:t>
            </a:r>
            <a:r>
              <a:rPr lang="zh-CN" altLang="en-US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）（取决于教育课程）。</a:t>
            </a:r>
            <a:endParaRPr lang="ru-RU" altLang="zh-CN" sz="2000" dirty="0">
              <a:solidFill>
                <a:srgbClr val="008755"/>
              </a:solidFill>
              <a:latin typeface="Helvetica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SzPts val="1800"/>
            </a:pPr>
            <a:r>
              <a:rPr lang="zh-CN" altLang="en-US" sz="2000" dirty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可以考虑个人优</a:t>
            </a:r>
            <a:r>
              <a:rPr lang="zh-CN" altLang="en-US" sz="2000" dirty="0" smtClean="0">
                <a:solidFill>
                  <a:srgbClr val="008755"/>
                </a:solidFill>
                <a:latin typeface="Helvetica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惠</a:t>
            </a:r>
            <a:endParaRPr dirty="0" smtClean="0">
              <a:solidFill>
                <a:srgbClr val="008755"/>
              </a:solidFill>
              <a:latin typeface="Helvetica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SzPts val="1600"/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联</a:t>
            </a:r>
            <a:r>
              <a:rPr lang="ja-JP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系方式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zh-CN" altLang="ja-JP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SimSun" panose="02010600030101010101" pitchFamily="2" charset="-122"/>
                <a:cs typeface="Open Sans"/>
                <a:sym typeface="Open Sans"/>
              </a:rPr>
              <a:t>：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ugrasu.international@gmail.com 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ea typeface="Open Sans"/>
              <a:cs typeface="Open Sans"/>
              <a:sym typeface="Open Sans"/>
            </a:endParaRPr>
          </a:p>
          <a:p>
            <a:pPr>
              <a:buSzPts val="1600"/>
            </a:pPr>
            <a:r>
              <a:rPr lang="ja-JP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电话。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:+7 982 554 45 17 (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WhatsApp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Open Sans"/>
                <a:cs typeface="Open Sans"/>
                <a:sym typeface="Open Sans"/>
              </a:rPr>
              <a:t>)</a:t>
            </a:r>
          </a:p>
        </p:txBody>
      </p:sp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" y="2091761"/>
            <a:ext cx="74755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C:\Documents and Settings\o_gololobova\Рабочий стол\postuplenie-v-vuz-2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3" y="189342"/>
            <a:ext cx="3534166" cy="2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52" y="5307278"/>
            <a:ext cx="1360557" cy="136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21769"/>
              </p:ext>
            </p:extLst>
          </p:nvPr>
        </p:nvGraphicFramePr>
        <p:xfrm>
          <a:off x="144780" y="1090930"/>
          <a:ext cx="6847840" cy="4991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47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7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3895" algn="l"/>
                          <a:tab pos="4533900" algn="l"/>
                          <a:tab pos="5998845" algn="l"/>
                        </a:tabLst>
                      </a:pPr>
                      <a:r>
                        <a:rPr kumimoji="0" lang="ru-RU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8755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3895" algn="l"/>
                          <a:tab pos="4533900" algn="l"/>
                          <a:tab pos="5998845" algn="l"/>
                        </a:tabLst>
                      </a:pP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高等教育</a:t>
                      </a:r>
                      <a:r>
                        <a:rPr lang="zh-CN" altLang="en-US" sz="2600" b="1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  <a:sym typeface="+mn-ea"/>
                        </a:rPr>
                        <a:t>主要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课程列表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3895" algn="l"/>
                          <a:tab pos="4533900" algn="l"/>
                          <a:tab pos="5998845" algn="l"/>
                        </a:tabLst>
                      </a:pP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（学士学位，专业学位），学习时间为</a:t>
                      </a: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4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至</a:t>
                      </a:r>
                      <a:r>
                        <a:rPr kumimoji="0" lang="en-US" altLang="zh-CN" sz="2600" b="1" u="none" strike="noStrike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5</a:t>
                      </a: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年</a:t>
                      </a: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3895" algn="l"/>
                          <a:tab pos="4533900" algn="l"/>
                          <a:tab pos="5998845" algn="l"/>
                        </a:tabLst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化学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                  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管理学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3895" algn="l"/>
                          <a:tab pos="4533900" algn="l"/>
                          <a:tab pos="5998845" algn="l"/>
                        </a:tabLst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生态与自然管理</a:t>
                      </a:r>
                      <a:r>
                        <a:rPr kumimoji="0" lang="ru-RU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  </a:t>
                      </a:r>
                      <a:r>
                        <a:rPr kumimoji="0" lang="ru-RU" altLang="zh-CN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经济安全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建筑工程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            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社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会工作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计算机科学与工程</a:t>
                      </a:r>
                      <a:r>
                        <a:rPr kumimoji="0" lang="ru-RU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法理学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软件工程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             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新闻业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电力及电机工程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旅游业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技术圈安全</a:t>
                      </a:r>
                      <a:r>
                        <a:rPr lang="zh-CN" altLang="en-US" sz="2000" dirty="0">
                          <a:ln>
                            <a:noFill/>
                          </a:ln>
                          <a:effectLst/>
                          <a:latin typeface="Helvetica" pitchFamily="2" charset="0"/>
                          <a:sym typeface="+mn-ea"/>
                        </a:rPr>
                        <a:t>教育</a:t>
                      </a:r>
                      <a:r>
                        <a:rPr lang="en-US" altLang="zh-CN" sz="2000" dirty="0">
                          <a:ln>
                            <a:noFill/>
                          </a:ln>
                          <a:effectLst/>
                          <a:latin typeface="Helvetica" pitchFamily="2" charset="0"/>
                          <a:sym typeface="+mn-ea"/>
                        </a:rPr>
                        <a:t>                                               </a:t>
                      </a:r>
                      <a:r>
                        <a:rPr lang="ru-RU" altLang="zh-CN" sz="2000" baseline="0" dirty="0" smtClean="0">
                          <a:ln>
                            <a:noFill/>
                          </a:ln>
                          <a:effectLst/>
                          <a:latin typeface="Helvetica" pitchFamily="2" charset="0"/>
                          <a:sym typeface="+mn-ea"/>
                        </a:rPr>
                        <a:t> </a:t>
                      </a:r>
                      <a:r>
                        <a:rPr lang="en-US" altLang="zh-CN" sz="2000" dirty="0" smtClean="0">
                          <a:ln>
                            <a:noFill/>
                          </a:ln>
                          <a:effectLst/>
                          <a:latin typeface="Helvetica" pitchFamily="2" charset="0"/>
                          <a:sym typeface="+mn-ea"/>
                        </a:rPr>
                        <a:t> </a:t>
                      </a:r>
                      <a:r>
                        <a:rPr lang="zh-CN" altLang="en-US" sz="2000" dirty="0">
                          <a:ln>
                            <a:noFill/>
                          </a:ln>
                          <a:effectLst/>
                          <a:latin typeface="Helvetica" pitchFamily="2" charset="0"/>
                          <a:sym typeface="+mn-ea"/>
                        </a:rPr>
                        <a:t>心理及教学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石油和天然气业务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语文学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应用地质学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        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语言学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经济体系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             </a:t>
                      </a: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</a:t>
                      </a:r>
                      <a:r>
                        <a:rPr kumimoji="0" lang="ja-JP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体育文化</a:t>
                      </a:r>
                      <a:endParaRPr kumimoji="0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 descr="C:\Documents and Settings\o_gololobova\Рабочий стол\югуг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80" y="674501"/>
            <a:ext cx="4391157" cy="24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o_gololobova\Рабочий стол\студен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79" y="3151990"/>
            <a:ext cx="43911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99820"/>
              </p:ext>
            </p:extLst>
          </p:nvPr>
        </p:nvGraphicFramePr>
        <p:xfrm>
          <a:off x="498358" y="826731"/>
          <a:ext cx="6310430" cy="60566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10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6420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ru-RU" sz="2000" dirty="0">
                          <a:solidFill>
                            <a:srgbClr val="008755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高等教育</a:t>
                      </a:r>
                      <a:r>
                        <a:rPr lang="zh-CN" altLang="en-US" sz="20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  <a:sym typeface="+mn-ea"/>
                        </a:rPr>
                        <a:t>主要</a:t>
                      </a: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课程列表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（硕士学位），学习时间为</a:t>
                      </a:r>
                      <a:r>
                        <a:rPr lang="en-US" altLang="zh-CN" sz="2000" b="1" kern="1200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2</a:t>
                      </a:r>
                      <a:r>
                        <a:rPr lang="zh-CN" altLang="en-US" sz="2000" b="1" kern="1200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Helvetica" pitchFamily="2" charset="0"/>
                        </a:rPr>
                        <a:t>年</a:t>
                      </a:r>
                    </a:p>
                    <a:p>
                      <a:pPr algn="l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ru-RU" sz="2000" b="1" kern="1200" dirty="0">
                          <a:solidFill>
                            <a:srgbClr val="00629B"/>
                          </a:solidFill>
                          <a:effectLst/>
                          <a:latin typeface="Helvetica" pitchFamily="2" charset="0"/>
                        </a:rPr>
                        <a:t>                             </a:t>
                      </a:r>
                      <a:endParaRPr lang="ru-RU" sz="2000" dirty="0">
                        <a:solidFill>
                          <a:srgbClr val="00629B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数学机器人与人工智能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                                                                     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分析化学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                                        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石油和天然气地区的环境管理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/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Sustainable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Environment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Management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In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Oil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&amp;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Gas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Region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企事业单位的电气设备、电气设施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综合保安系统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数字经济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国家和市政管理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财务及信贷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社会及项目管理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法理学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区域新闻的理论与实践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教育过程的心理和教学支持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28575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体育运动的科学方法支持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25" name="Picture 1" descr="C:\Documents and Settings\o_gololobova\Рабочий стол\студен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69" y="47460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o_gololobova\Рабочий стол\югор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69" y="3522608"/>
            <a:ext cx="4572000" cy="30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35236"/>
              </p:ext>
            </p:extLst>
          </p:nvPr>
        </p:nvGraphicFramePr>
        <p:xfrm>
          <a:off x="619008" y="1012071"/>
          <a:ext cx="5856538" cy="52457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56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94108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ru-RU" sz="2000" dirty="0">
                          <a:solidFill>
                            <a:srgbClr val="00629B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ru-RU" sz="2400" dirty="0">
                        <a:solidFill>
                          <a:srgbClr val="00629B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zh-CN" altLang="en-US" sz="2600" b="1" kern="12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</a:rPr>
                        <a:t>高等教育</a:t>
                      </a:r>
                      <a:r>
                        <a:rPr lang="zh-CN" altLang="en-US" sz="2600" b="1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  <a:sym typeface="+mn-ea"/>
                        </a:rPr>
                        <a:t>主要</a:t>
                      </a:r>
                      <a:r>
                        <a:rPr lang="zh-CN" altLang="en-US" sz="2600" b="1" kern="12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</a:rPr>
                        <a:t>课程列表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zh-CN" altLang="en-US" sz="2600" b="1" kern="12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</a:rPr>
                        <a:t>（博士学位），学习时间为</a:t>
                      </a:r>
                      <a:r>
                        <a:rPr lang="en-US" altLang="zh-CN" sz="2600" b="1" kern="12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r>
                        <a:rPr lang="zh-CN" altLang="en-US" sz="2600" b="1" kern="12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</a:rPr>
                        <a:t>年</a:t>
                      </a:r>
                      <a:r>
                        <a:rPr lang="ru-RU" sz="2600" b="1" kern="12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ru-RU" sz="2600" b="1" kern="1200" dirty="0">
                          <a:solidFill>
                            <a:srgbClr val="00629B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endParaRPr lang="en-US" sz="2600" b="1" kern="1200" dirty="0">
                        <a:solidFill>
                          <a:srgbClr val="00629B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ru-RU" sz="1800" b="1" kern="1200" dirty="0">
                          <a:solidFill>
                            <a:srgbClr val="00629B"/>
                          </a:solidFill>
                          <a:effectLst/>
                          <a:latin typeface="Helvetica" pitchFamily="2" charset="0"/>
                        </a:rPr>
                        <a:t>                         </a:t>
                      </a:r>
                      <a:endParaRPr lang="ru-RU" sz="1800" dirty="0">
                        <a:solidFill>
                          <a:srgbClr val="00629B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微分方程与数学物理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4530" algn="l"/>
                          <a:tab pos="4533900" algn="l"/>
                          <a:tab pos="5999480" algn="l"/>
                        </a:tabLst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数学建模、数值方法和软件包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物理化学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地质生态学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系统分析、管理和信息处理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电力工业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835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公法科学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刑法学</a:t>
                      </a:r>
                      <a:endParaRPr lang="ja-JP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区域和部门经济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752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数字教育环境的教学心理学、心理诊断学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930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体育理论与方法论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53975" marR="5397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49" name="Picture 1" descr="C:\Documents and Settings\o_gololobova\Рабочий стол\югууу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10" y="1323340"/>
            <a:ext cx="6482089" cy="42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8" y="474608"/>
            <a:ext cx="4606584" cy="615997"/>
          </a:xfrm>
          <a:prstGeom prst="rect">
            <a:avLst/>
          </a:prstGeom>
        </p:spPr>
      </p:pic>
      <p:sp>
        <p:nvSpPr>
          <p:cNvPr id="24" name="Объект 2"/>
          <p:cNvSpPr txBox="1"/>
          <p:nvPr/>
        </p:nvSpPr>
        <p:spPr bwMode="auto">
          <a:xfrm>
            <a:off x="619008" y="1512200"/>
            <a:ext cx="11228042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2000" i="0" u="none" strike="noStrike" kern="0" cap="none" spc="0" normalizeH="0" baseline="0" noProof="0" dirty="0">
              <a:ln>
                <a:noFill/>
              </a:ln>
              <a:solidFill>
                <a:srgbClr val="008755"/>
              </a:solidFill>
              <a:effectLst/>
              <a:uLnTx/>
              <a:uFillTx/>
              <a:latin typeface="Helvetica" pitchFamily="2" charset="0"/>
            </a:endParaRPr>
          </a:p>
          <a:p>
            <a:pPr marL="0" lvl="0" indent="0">
              <a:buNone/>
              <a:defRPr/>
            </a:pPr>
            <a:r>
              <a:rPr lang="zh-CN" altLang="en-US" sz="2800" b="1" kern="0" dirty="0">
                <a:solidFill>
                  <a:srgbClr val="008755"/>
                </a:solidFill>
                <a:latin typeface="Helvetica" pitchFamily="2" charset="0"/>
              </a:rPr>
              <a:t>乌格拉在俄罗斯联邦地区人口生活质量评级中排名第</a:t>
            </a:r>
            <a:r>
              <a:rPr lang="en-US" altLang="zh-CN" sz="2800" b="1" kern="0" dirty="0">
                <a:solidFill>
                  <a:srgbClr val="008755"/>
                </a:solidFill>
                <a:latin typeface="Helvetica" pitchFamily="2" charset="0"/>
              </a:rPr>
              <a:t>10</a:t>
            </a:r>
            <a:r>
              <a:rPr lang="zh-CN" altLang="en-US" sz="2800" b="1" kern="0" dirty="0">
                <a:solidFill>
                  <a:srgbClr val="008755"/>
                </a:solidFill>
                <a:latin typeface="Helvetica" pitchFamily="2" charset="0"/>
              </a:rPr>
              <a:t>位</a:t>
            </a:r>
          </a:p>
          <a:p>
            <a:pPr marL="0" lvl="0" indent="0">
              <a:buNone/>
              <a:defRPr/>
            </a:pPr>
            <a:r>
              <a:rPr lang="zh-CN" altLang="en-US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汉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特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-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曼西斯克市是一个现代化、繁荣的城市，是一个主要的文化和经济中心，拥有许多独特的纪念碑、历史展览和自然景点。</a:t>
            </a:r>
            <a:endParaRPr lang="ru-RU" altLang="zh-CN" sz="2400" kern="0" dirty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pPr marL="0" lvl="0" indent="0">
              <a:buNone/>
              <a:defRPr/>
            </a:pP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汉特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-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曼西斯克市是一个世界重要的滑雪中心。</a:t>
            </a:r>
            <a:endParaRPr kumimoji="1" lang="ru-RU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elvetica" pitchFamily="2" charset="0"/>
            </a:endParaRPr>
          </a:p>
          <a:p>
            <a:pPr marL="0" lvl="0" indent="0">
              <a:buNone/>
              <a:defRPr/>
            </a:pPr>
            <a:endParaRPr lang="ru-RU" altLang="zh-CN" sz="2000" kern="0" dirty="0">
              <a:solidFill>
                <a:srgbClr val="008755"/>
              </a:solidFill>
              <a:latin typeface="Helvetica" pitchFamily="2" charset="0"/>
            </a:endParaRPr>
          </a:p>
          <a:p>
            <a:pPr marL="0" lvl="0" indent="0">
              <a:buNone/>
              <a:defRPr/>
            </a:pPr>
            <a:r>
              <a:rPr lang="zh-CN" altLang="en-US" sz="2400" b="1" kern="0" dirty="0">
                <a:solidFill>
                  <a:srgbClr val="008755"/>
                </a:solidFill>
                <a:latin typeface="Helvetica" pitchFamily="2" charset="0"/>
              </a:rPr>
              <a:t>学习期间的基本消费</a:t>
            </a:r>
            <a:r>
              <a:rPr lang="en-US" altLang="zh-CN" sz="2400" b="1" kern="0" dirty="0" smtClean="0">
                <a:solidFill>
                  <a:srgbClr val="008755"/>
                </a:solidFill>
                <a:latin typeface="Helvetica" pitchFamily="2" charset="0"/>
              </a:rPr>
              <a:t>:</a:t>
            </a:r>
            <a:endParaRPr lang="ru-RU" altLang="zh-CN" sz="2200" b="1" kern="0" dirty="0">
              <a:solidFill>
                <a:srgbClr val="008755"/>
              </a:solidFill>
              <a:latin typeface="Helvetica" pitchFamily="2" charset="0"/>
            </a:endParaRPr>
          </a:p>
          <a:p>
            <a:pPr>
              <a:defRPr/>
            </a:pP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住宿费：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1-1.7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千卢布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/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月（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$</a:t>
            </a:r>
            <a:r>
              <a:rPr lang="en-US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</a:t>
            </a:r>
            <a:r>
              <a:rPr lang="ru-RU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5</a:t>
            </a:r>
            <a:r>
              <a:rPr lang="en-US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-2</a:t>
            </a:r>
            <a:r>
              <a:rPr lang="ru-RU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5</a:t>
            </a:r>
            <a:r>
              <a:rPr lang="zh-CN" altLang="en-US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）</a:t>
            </a:r>
            <a:endParaRPr lang="ru-RU" altLang="zh-CN" sz="2400" kern="0" dirty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pPr>
              <a:defRPr/>
            </a:pP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车费：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30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卢布（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张巴士票）（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$</a:t>
            </a:r>
            <a:r>
              <a:rPr lang="en-US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0.</a:t>
            </a:r>
            <a:r>
              <a:rPr lang="ru-RU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5</a:t>
            </a:r>
            <a:r>
              <a:rPr lang="zh-CN" altLang="en-US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）</a:t>
            </a:r>
            <a:endParaRPr lang="ru-RU" altLang="zh-CN" sz="2400" kern="0" dirty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pPr>
              <a:defRPr/>
            </a:pP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膳食费：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1-1. 5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万卢布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/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月（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$</a:t>
            </a:r>
            <a:r>
              <a:rPr lang="en-US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145-21</a:t>
            </a:r>
            <a:r>
              <a:rPr lang="ru-RU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5</a:t>
            </a:r>
            <a:r>
              <a:rPr lang="zh-CN" altLang="en-US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）</a:t>
            </a:r>
            <a:endParaRPr lang="ru-RU" altLang="zh-CN" sz="2400" kern="0" dirty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pPr>
              <a:defRPr/>
            </a:pP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休闲消费：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2-3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千卢布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/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月（</a:t>
            </a:r>
            <a:r>
              <a:rPr lang="en-US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$</a:t>
            </a:r>
            <a:r>
              <a:rPr lang="ru-RU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30</a:t>
            </a:r>
            <a:r>
              <a:rPr lang="en-US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-43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）</a:t>
            </a:r>
            <a:endParaRPr lang="ru-RU" altLang="zh-CN" sz="2400" kern="0" dirty="0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pPr>
              <a:defRPr/>
            </a:pP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医疗保险费：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5.5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千卢布</a:t>
            </a:r>
            <a:r>
              <a:rPr lang="en-US" altLang="zh-CN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/</a:t>
            </a:r>
            <a:r>
              <a:rPr lang="zh-CN" altLang="en-US" sz="2400" kern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年（</a:t>
            </a:r>
            <a:r>
              <a:rPr lang="en-US" altLang="zh-CN" sz="2400" kern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$</a:t>
            </a:r>
            <a:r>
              <a:rPr lang="ru-RU" altLang="zh-CN" sz="2400" kern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80</a:t>
            </a:r>
            <a:r>
              <a:rPr lang="zh-CN" altLang="en-US" sz="2400" kern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）</a:t>
            </a:r>
            <a:endParaRPr lang="ru-RU" altLang="zh-CN" sz="2400" kern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  <a:p>
            <a:pPr marL="0" indent="0">
              <a:buNone/>
              <a:defRPr/>
            </a:pPr>
            <a:endParaRPr lang="ru-RU" altLang="zh-CN" sz="2000" kern="0" dirty="0">
              <a:solidFill>
                <a:srgbClr val="00629B"/>
              </a:solidFill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1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4927" y="1050228"/>
            <a:ext cx="923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8755"/>
                </a:solidFill>
                <a:latin typeface="Helvetica" pitchFamily="2" charset="0"/>
              </a:rPr>
              <a:t>生活水平及消费标准</a:t>
            </a:r>
            <a:endParaRPr lang="ru-RU" sz="2800" dirty="0">
              <a:solidFill>
                <a:srgbClr val="008755"/>
              </a:solidFill>
              <a:latin typeface="Helvetica" pitchFamily="2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35" y="2878169"/>
            <a:ext cx="5087015" cy="326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220</TotalTime>
  <Words>1198</Words>
  <Application>Microsoft Office PowerPoint</Application>
  <PresentationFormat>Произвольный</PresentationFormat>
  <Paragraphs>130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Аделина Йовик</dc:creator>
  <cp:lastModifiedBy>O_Gololobova</cp:lastModifiedBy>
  <cp:revision>79</cp:revision>
  <dcterms:created xsi:type="dcterms:W3CDTF">2021-10-06T09:03:00Z</dcterms:created>
  <dcterms:modified xsi:type="dcterms:W3CDTF">2022-05-26T14:35:41Z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B7FF5B12A2C14CD3B29667A3C89D86B4</vt:lpwstr>
  </property>
  <property fmtid="{D5CDD505-2E9C-101B-9397-08002B2CF9AE}" pid="3" name="KSOProductBuildVer">
    <vt:lpwstr>1049-11.2.0.11130</vt:lpwstr>
  </property>
</Properties>
</file>