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5" r:id="rId2"/>
    <p:sldId id="273" r:id="rId3"/>
    <p:sldId id="291" r:id="rId4"/>
    <p:sldId id="293" r:id="rId5"/>
    <p:sldId id="288" r:id="rId6"/>
    <p:sldId id="276" r:id="rId7"/>
    <p:sldId id="277" r:id="rId8"/>
    <p:sldId id="294" r:id="rId9"/>
    <p:sldId id="295" r:id="rId10"/>
    <p:sldId id="296" r:id="rId11"/>
    <p:sldId id="303" r:id="rId12"/>
    <p:sldId id="302" r:id="rId13"/>
    <p:sldId id="297" r:id="rId14"/>
    <p:sldId id="299" r:id="rId15"/>
    <p:sldId id="300" r:id="rId16"/>
    <p:sldId id="30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36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574" userDrawn="1">
          <p15:clr>
            <a:srgbClr val="A4A3A4"/>
          </p15:clr>
        </p15:guide>
        <p15:guide id="7" orient="horz" pos="3135" userDrawn="1">
          <p15:clr>
            <a:srgbClr val="A4A3A4"/>
          </p15:clr>
        </p15:guide>
        <p15:guide id="8" pos="3840" userDrawn="1">
          <p15:clr>
            <a:srgbClr val="A4A3A4"/>
          </p15:clr>
        </p15:guide>
        <p15:guide id="9" orient="horz" pos="1253" userDrawn="1">
          <p15:clr>
            <a:srgbClr val="A4A3A4"/>
          </p15:clr>
        </p15:guide>
        <p15:guide id="10" pos="2116" userDrawn="1">
          <p15:clr>
            <a:srgbClr val="A4A3A4"/>
          </p15:clr>
        </p15:guide>
        <p15:guide id="11" orient="horz" pos="822" userDrawn="1">
          <p15:clr>
            <a:srgbClr val="A4A3A4"/>
          </p15:clr>
        </p15:guide>
        <p15:guide id="12" orient="horz" pos="1525" userDrawn="1">
          <p15:clr>
            <a:srgbClr val="A4A3A4"/>
          </p15:clr>
        </p15:guide>
        <p15:guide id="13" orient="horz" pos="3271" userDrawn="1">
          <p15:clr>
            <a:srgbClr val="A4A3A4"/>
          </p15:clr>
        </p15:guide>
        <p15:guide id="14" pos="7197" userDrawn="1">
          <p15:clr>
            <a:srgbClr val="A4A3A4"/>
          </p15:clr>
        </p15:guide>
        <p15:guide id="15" orient="horz" pos="2591" userDrawn="1">
          <p15:clr>
            <a:srgbClr val="A4A3A4"/>
          </p15:clr>
        </p15:guide>
        <p15:guide id="16" pos="57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55"/>
    <a:srgbClr val="0070C0"/>
    <a:srgbClr val="FFFF00"/>
    <a:srgbClr val="FFFFFF"/>
    <a:srgbClr val="002060"/>
    <a:srgbClr val="7030A0"/>
    <a:srgbClr val="FFC0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411" autoAdjust="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>
        <p:guide orient="horz" pos="436"/>
        <p:guide orient="horz" pos="3748"/>
        <p:guide pos="574"/>
        <p:guide orient="horz" pos="3135"/>
        <p:guide pos="3840"/>
        <p:guide orient="horz" pos="1253"/>
        <p:guide pos="2116"/>
        <p:guide orient="horz" pos="822"/>
        <p:guide orient="horz" pos="1525"/>
        <p:guide orient="horz" pos="3271"/>
        <p:guide pos="7197"/>
        <p:guide orient="horz" pos="2591"/>
        <p:guide pos="57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E37E99-7878-4687-AD26-DF2D69B25444}" type="doc">
      <dgm:prSet loTypeId="urn:microsoft.com/office/officeart/2005/8/layout/hProcess4#1" loCatId="process" qsTypeId="urn:microsoft.com/office/officeart/2005/8/quickstyle/simple1#1" qsCatId="simple" csTypeId="urn:microsoft.com/office/officeart/2005/8/colors/accent1_1#1" csCatId="accent1" phldr="1"/>
      <dgm:spPr/>
      <dgm:t>
        <a:bodyPr/>
        <a:lstStyle/>
        <a:p>
          <a:endParaRPr lang="ru-RU"/>
        </a:p>
      </dgm:t>
    </dgm:pt>
    <dgm:pt modelId="{EE1A288C-F9FC-49CF-8236-D91B82DBC8E3}" type="pres">
      <dgm:prSet presAssocID="{1CE37E99-7878-4687-AD26-DF2D69B2544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B86DD1-E365-4915-B78D-B2BD01CCC04D}" type="pres">
      <dgm:prSet presAssocID="{1CE37E99-7878-4687-AD26-DF2D69B25444}" presName="tSp" presStyleCnt="0"/>
      <dgm:spPr/>
    </dgm:pt>
    <dgm:pt modelId="{629F444F-119D-467F-801F-10377C2619DE}" type="pres">
      <dgm:prSet presAssocID="{1CE37E99-7878-4687-AD26-DF2D69B25444}" presName="bSp" presStyleCnt="0"/>
      <dgm:spPr/>
    </dgm:pt>
    <dgm:pt modelId="{6CAE0DB8-D785-44E3-AF94-39D71844656C}" type="pres">
      <dgm:prSet presAssocID="{1CE37E99-7878-4687-AD26-DF2D69B25444}" presName="process" presStyleCnt="0"/>
      <dgm:spPr/>
    </dgm:pt>
  </dgm:ptLst>
  <dgm:cxnLst>
    <dgm:cxn modelId="{41E9A40B-2443-4FDD-8C56-2AB2ECD82E3E}" type="presOf" srcId="{1CE37E99-7878-4687-AD26-DF2D69B25444}" destId="{EE1A288C-F9FC-49CF-8236-D91B82DBC8E3}" srcOrd="0" destOrd="0" presId="urn:microsoft.com/office/officeart/2005/8/layout/hProcess4#1"/>
    <dgm:cxn modelId="{C5CC1210-F430-47FE-A2F5-07436161B668}" type="presParOf" srcId="{EE1A288C-F9FC-49CF-8236-D91B82DBC8E3}" destId="{F7B86DD1-E365-4915-B78D-B2BD01CCC04D}" srcOrd="0" destOrd="0" presId="urn:microsoft.com/office/officeart/2005/8/layout/hProcess4#1"/>
    <dgm:cxn modelId="{D05E4ABB-7F25-40BA-8969-B2B61E747261}" type="presParOf" srcId="{EE1A288C-F9FC-49CF-8236-D91B82DBC8E3}" destId="{629F444F-119D-467F-801F-10377C2619DE}" srcOrd="1" destOrd="0" presId="urn:microsoft.com/office/officeart/2005/8/layout/hProcess4#1"/>
    <dgm:cxn modelId="{7736C348-BE27-4283-A893-7964407FED6D}" type="presParOf" srcId="{EE1A288C-F9FC-49CF-8236-D91B82DBC8E3}" destId="{6CAE0DB8-D785-44E3-AF94-39D71844656C}" srcOrd="2" destOrd="0" presId="urn:microsoft.com/office/officeart/2005/8/layout/hProcess4#1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#1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srcNode" val="parentNode1"/>
              <dgm:param type="dstNode" val="connSite2"/>
              <dgm:param type="connRout" val="curve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srcNode" val="parentNode2"/>
                <dgm:param type="dstNode" val="connSite1"/>
                <dgm:param type="connRout" val="curve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72863-AA24-4D81-AA07-FFAD017A5DF3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49ADE-7C02-4219-9B50-599E1EBB7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32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B3EE77-FB7F-6891-4781-994389FDB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85CD6C9-B69A-A7B3-B573-997B631E09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E43D700-F0F5-F2DE-62D4-4A91E8BF9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5F0CB86-1002-13DC-8EB8-6CE430BEA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647073A-D84E-90E3-0635-E696F347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331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BC05D97-91F7-6552-64DB-6C5287DF1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3E61BF7-1C3D-34D7-BCC4-82F8FE357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210509F-C7FA-8BB0-1B73-00F94BE1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23704BA-099E-D7B7-874D-5E457EB13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288C6CA-930C-599D-CBFE-8C250922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1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59B2A3-8238-15C8-8B6D-EC59256E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AB877F7-3C3D-9658-B59A-6EB58D876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522E861-0DB8-EB2B-AEF0-06B6E0B22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6236D43-2DFF-2DF2-4EAC-9DEFB3402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8CCC93C-66AD-C95E-1A48-E0A470BCB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3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F71532-7D78-0FE2-001D-1811BAA9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7AB99C1-0D65-1014-F45F-63C8D68473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2D75B95F-FD99-A5CA-16E4-C8CF52B10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4C9FAD9-576A-930E-5D76-E47AC0758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E4F208F-A2CC-F1C3-650A-3760B0391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DFFBA1-28BC-941F-6601-3626E89E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437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4E012C1-4322-DD2F-ECFC-4ADE47B3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76F415B-6F34-1CFC-2DDA-C1191345A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47B4C5F-5490-7C55-BDEA-36E701573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CBB1590-1967-5085-30CF-0D63268B68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FCE0A6A-00DE-C32D-5007-4C99CC803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77EFBB95-6847-44AC-9F36-9B075408A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8809DA2-FE53-5D88-53CD-91462013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592A0F84-5D6D-7608-50E4-C749AE57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89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B6959E-572A-0385-AC42-2067AC3B1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CD3CD96-97A4-3C6E-2C2F-E374AF00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7CC3E50-7A8C-1C0D-4E8E-72220AF2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3E8FAC3-C571-310E-6E14-F70021A1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0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6AFB695-6D67-F935-72EF-B8890A76A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D0B185FC-8D00-3080-668F-E16972C66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2159625-F991-E3EB-4683-5E81D44A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69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2AB1FE-ADB5-ADC8-0A41-8B67F24F8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777D3A7-1173-37E3-E8D1-66265E5E7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6C21153-20A1-E7AB-8005-7A6DE7BAB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AA07377-57C0-C27A-5128-1B851D9CD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EA12E62-F735-0EAB-1C91-BB17DFDB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4590AFF-EF2B-9CDB-EB6C-697F71E7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05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8B0953-13A8-062C-3509-331B76882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1120507E-C1B3-ADF2-AF66-CB83075467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C2872EC-B4D2-C6E7-87EA-7425BE94F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BFF327C-BCFB-2D6E-0E10-8CAEA54E7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64DB9F9-004C-198C-CD35-691AC3ED5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61B9D94-2050-4387-10AA-C0BA2449F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2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48F8EF6-BABB-A594-3278-EA758A07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5F637AD-735D-D61E-43EA-C83A5A87B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094FEA-D959-4BC3-D336-54FB229B4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0EE8DE9-3DA3-960A-A674-33D7E231D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937EB4-9D29-EEEE-4EB6-8D780C09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0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32E7F42D-CAFF-6C6F-D3E7-6897C0B21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B6BB1A9-9DC3-37DC-87C9-70BF888C3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110B17-33C5-8944-09D8-644140EA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A9028B4-55DC-5069-DDC9-D18C720FF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CA5F032-06A1-04F2-7EB9-DBD697875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605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F802D9-C51B-DF68-E607-D3113802E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315892A-8552-8E2C-2C86-DE3EA2A4A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37BE57B-759E-B925-A9CE-D52B4C525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B50A3-95DA-487E-8AF3-27823985C178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D7483E7-8508-4C26-70A2-3C36B39D8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A925C4F-C596-6BC8-604A-3BBD2EFC3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AD4C3-5AFC-4029-B47D-217A4AEC69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79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5.jpeg"/><Relationship Id="rId7" Type="http://schemas.openxmlformats.org/officeDocument/2006/relationships/image" Target="../media/image11.sv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30.png"/><Relationship Id="rId18" Type="http://schemas.openxmlformats.org/officeDocument/2006/relationships/image" Target="../media/image35.jpeg"/><Relationship Id="rId3" Type="http://schemas.openxmlformats.org/officeDocument/2006/relationships/image" Target="../media/image24.jpeg"/><Relationship Id="rId21" Type="http://schemas.openxmlformats.org/officeDocument/2006/relationships/image" Target="../media/image38.png"/><Relationship Id="rId7" Type="http://schemas.openxmlformats.org/officeDocument/2006/relationships/image" Target="../media/image28.jpeg"/><Relationship Id="rId12" Type="http://schemas.microsoft.com/office/2007/relationships/diagramDrawing" Target="../diagrams/drawing1.xml"/><Relationship Id="rId17" Type="http://schemas.openxmlformats.org/officeDocument/2006/relationships/image" Target="../media/image34.jpeg"/><Relationship Id="rId2" Type="http://schemas.openxmlformats.org/officeDocument/2006/relationships/image" Target="../media/image23.jpe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6.jpeg"/><Relationship Id="rId15" Type="http://schemas.openxmlformats.org/officeDocument/2006/relationships/image" Target="../media/image32.jpeg"/><Relationship Id="rId10" Type="http://schemas.openxmlformats.org/officeDocument/2006/relationships/diagramQuickStyle" Target="../diagrams/quickStyle1.xml"/><Relationship Id="rId19" Type="http://schemas.openxmlformats.org/officeDocument/2006/relationships/image" Target="../media/image36.jpeg"/><Relationship Id="rId4" Type="http://schemas.openxmlformats.org/officeDocument/2006/relationships/image" Target="../media/image25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6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61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5" Type="http://schemas.openxmlformats.org/officeDocument/2006/relationships/image" Target="../media/image57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hyperlink" Target="mailto:ugrasu.international@gmail.com" TargetMode="External"/><Relationship Id="rId7" Type="http://schemas.openxmlformats.org/officeDocument/2006/relationships/image" Target="../media/image60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4" Type="http://schemas.openxmlformats.org/officeDocument/2006/relationships/image" Target="../media/image59.png"/><Relationship Id="rId9" Type="http://schemas.openxmlformats.org/officeDocument/2006/relationships/image" Target="../media/image6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svg"/><Relationship Id="rId5" Type="http://schemas.openxmlformats.org/officeDocument/2006/relationships/image" Target="../media/image79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975" y="1605182"/>
            <a:ext cx="6805246" cy="1631216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/>
            <a:r>
              <a:rPr lang="en-US" altLang="zh-CN" sz="5000" b="1" dirty="0"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Inter-Hewn" panose="02000803000000020004" pitchFamily="50" charset="0"/>
              </a:rPr>
              <a:t>Yugra State University</a:t>
            </a:r>
            <a:endParaRPr lang="ru-RU" sz="50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8104479-2A04-991F-CD7C-2C059530E8B3}"/>
              </a:ext>
            </a:extLst>
          </p:cNvPr>
          <p:cNvSpPr txBox="1"/>
          <p:nvPr/>
        </p:nvSpPr>
        <p:spPr>
          <a:xfrm>
            <a:off x="316521" y="4652170"/>
            <a:ext cx="4099199" cy="16619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altLang="zh-CN" sz="2000" b="1" dirty="0" err="1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Khanty-Mansiysk</a:t>
            </a:r>
            <a:r>
              <a:rPr lang="en-US" altLang="zh-CN" sz="20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, Russia</a:t>
            </a:r>
            <a:r>
              <a:rPr lang="zh-CN" altLang="en-US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
</a:t>
            </a:r>
            <a:r>
              <a:rPr lang="en-US" altLang="zh-CN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priem@ugrasu.ru</a:t>
            </a:r>
            <a:r>
              <a:rPr lang="zh-CN" altLang="en-US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
</a:t>
            </a:r>
            <a:r>
              <a:rPr lang="en-US" altLang="zh-CN" sz="16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ugrasu@ugrasu.ru
en.ugrasu.ru
</a:t>
            </a:r>
            <a:r>
              <a:rPr lang="en-US" altLang="zh-CN" sz="20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Contacts:</a:t>
            </a:r>
          </a:p>
          <a:p>
            <a:pPr lvl="0">
              <a:defRPr/>
            </a:pPr>
            <a:r>
              <a:rPr lang="fr-FR" sz="14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ugrasu.international@ugrasu.ru, +</a:t>
            </a:r>
            <a:r>
              <a:rPr lang="fr-FR" sz="1400" dirty="0" smtClean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79825544517</a:t>
            </a:r>
            <a:endParaRPr lang="fr-FR" b="1" dirty="0">
              <a:solidFill>
                <a:schemeClr val="bg1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C38A182-4DE7-2252-16F7-F62366FD5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1728" y="519294"/>
            <a:ext cx="1634931" cy="733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926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CC0159-F750-B7EB-889B-BC80738E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04180A82-0569-E972-9BE3-083D64585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260" y="519181"/>
            <a:ext cx="2728383" cy="1699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DAE259E-E2A2-E6AF-6812-1E36982F8A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76" y="1513606"/>
            <a:ext cx="2728383" cy="1818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A99CC42F-A0FB-267E-EF91-28BDDFF0B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522" y="3242216"/>
            <a:ext cx="2801861" cy="1867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BDB07AF-5346-EEC4-AE14-EAC9ECB093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499" y="353378"/>
            <a:ext cx="1589554" cy="713422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0CA0960D-D21D-3B25-8290-475652131BD7}"/>
              </a:ext>
            </a:extLst>
          </p:cNvPr>
          <p:cNvSpPr txBox="1"/>
          <p:nvPr/>
        </p:nvSpPr>
        <p:spPr bwMode="auto">
          <a:xfrm>
            <a:off x="451155" y="1238443"/>
            <a:ext cx="5778790" cy="4157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just">
              <a:buNone/>
              <a:defRPr/>
            </a:pPr>
            <a:r>
              <a:rPr lang="en-US" altLang="zh-CN" sz="1600" b="1" kern="0" dirty="0" err="1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Khanty-Mansiysk</a:t>
            </a:r>
            <a:r>
              <a:rPr lang="en-US" altLang="zh-CN" sz="16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 Autonomous Okrug – Yugra is part of the Tyumen Region of the Russian Federation</a:t>
            </a:r>
            <a:r>
              <a:rPr lang="en-US" altLang="zh-CN" sz="1600" b="1" kern="0" dirty="0" smtClean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.</a:t>
            </a:r>
            <a:endParaRPr lang="ru-RU" altLang="zh-CN" sz="1600" b="1" kern="0" dirty="0" smtClean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endParaRPr lang="ru-RU" altLang="zh-CN" sz="1600" b="1" kern="0" dirty="0" smtClean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en-US" altLang="zh-CN" sz="16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Yugra is an economically self-sufficient region, the main oil and gas producing region of Russia and one of the largest oil-producing regions in the world</a:t>
            </a:r>
            <a:r>
              <a:rPr lang="en-US" altLang="zh-CN" sz="1600" b="1" kern="0" dirty="0" smtClean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.</a:t>
            </a:r>
            <a:endParaRPr lang="ru-RU" altLang="zh-CN" sz="1600" b="1" kern="0" dirty="0" smtClean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endParaRPr lang="ru-RU" altLang="zh-CN" sz="1600" b="1" kern="0" dirty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en-US" altLang="zh-CN" sz="16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Its population is about 1.646 million people</a:t>
            </a:r>
            <a:r>
              <a:rPr lang="en-US" altLang="zh-CN" sz="1600" b="1" kern="0" dirty="0" smtClean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.</a:t>
            </a:r>
            <a:endParaRPr lang="ru-RU" altLang="zh-CN" sz="1600" b="1" kern="0" dirty="0" smtClean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endParaRPr lang="ru-RU" altLang="zh-CN" sz="1600" b="1" kern="0" dirty="0" smtClean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en-US" altLang="zh-CN" sz="16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Yugra ranks 10th in the quality of life rating among Russian regions</a:t>
            </a:r>
            <a:r>
              <a:rPr lang="en-US" altLang="zh-CN" sz="1600" b="1" kern="0" dirty="0" smtClean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.</a:t>
            </a:r>
            <a:endParaRPr lang="ru-RU" altLang="zh-CN" sz="1600" b="1" kern="0" dirty="0" smtClean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endParaRPr lang="ru-RU" altLang="zh-CN" sz="1600" b="1" kern="0" dirty="0" smtClean="0">
              <a:solidFill>
                <a:srgbClr val="0070C0"/>
              </a:solidFill>
              <a:latin typeface="Microsoft YaHei" pitchFamily="34" charset="-122"/>
              <a:ea typeface="Microsoft YaHei" pitchFamily="34" charset="-122"/>
              <a:cs typeface="Times New Roman" panose="02020603050405020304" pitchFamily="18" charset="0"/>
            </a:endParaRPr>
          </a:p>
          <a:p>
            <a:pPr marL="0" lvl="0" indent="0" algn="just">
              <a:buNone/>
              <a:defRPr/>
            </a:pPr>
            <a:r>
              <a:rPr lang="en-US" altLang="zh-CN" sz="1600" b="1" kern="0" dirty="0" err="1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Khanty-Mansiysk</a:t>
            </a:r>
            <a:r>
              <a:rPr lang="en-US" altLang="zh-CN" sz="16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 is a modern and dynamically developing city, an important cultural and economic </a:t>
            </a:r>
            <a:r>
              <a:rPr lang="en-US" altLang="zh-CN" sz="1600" b="1" kern="0" dirty="0" err="1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centre</a:t>
            </a:r>
            <a:r>
              <a:rPr lang="en-US" altLang="zh-CN" sz="1600" b="1" kern="0" dirty="0">
                <a:solidFill>
                  <a:srgbClr val="0070C0"/>
                </a:solidFill>
                <a:latin typeface="Microsoft YaHei" pitchFamily="34" charset="-122"/>
                <a:ea typeface="Microsoft YaHei" pitchFamily="34" charset="-122"/>
                <a:cs typeface="Times New Roman" panose="02020603050405020304" pitchFamily="18" charset="0"/>
              </a:rPr>
              <a:t> with many unique historical sites and protected natural areas, as well as a world-famous ski resort.</a:t>
            </a:r>
            <a:endParaRPr sz="1600" b="1" kern="0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F92B84D-5C89-D00D-79CE-D81F85DF95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175" y="4333934"/>
            <a:ext cx="2728383" cy="1819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39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CC0159-F750-B7EB-889B-BC80738E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BDB07AF-5346-EEC4-AE14-EAC9ECB09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499" y="353378"/>
            <a:ext cx="1589554" cy="713422"/>
          </a:xfrm>
          <a:prstGeom prst="rect">
            <a:avLst/>
          </a:prstGeom>
        </p:spPr>
      </p:pic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843" y="1066800"/>
            <a:ext cx="9429749" cy="5398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D15EC69B-A4C7-5B0B-806E-66937BD028C9}"/>
              </a:ext>
            </a:extLst>
          </p:cNvPr>
          <p:cNvSpPr txBox="1">
            <a:spLocks/>
          </p:cNvSpPr>
          <p:nvPr/>
        </p:nvSpPr>
        <p:spPr>
          <a:xfrm>
            <a:off x="3139878" y="585237"/>
            <a:ext cx="10142007" cy="616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solidFill>
                  <a:srgbClr val="0070C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Yugra</a:t>
            </a:r>
            <a:r>
              <a:rPr lang="en-US" sz="3200" b="1" dirty="0" smtClean="0">
                <a:solidFill>
                  <a:srgbClr val="0070C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 region on the map of Russia</a:t>
            </a:r>
            <a:endParaRPr lang="ru-RU" sz="3200" b="1" dirty="0">
              <a:solidFill>
                <a:srgbClr val="0070C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3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CC0159-F750-B7EB-889B-BC80738E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BDB07AF-5346-EEC4-AE14-EAC9ECB09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499" y="353378"/>
            <a:ext cx="1589554" cy="713422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D15EC69B-A4C7-5B0B-806E-66937BD028C9}"/>
              </a:ext>
            </a:extLst>
          </p:cNvPr>
          <p:cNvSpPr txBox="1">
            <a:spLocks/>
          </p:cNvSpPr>
          <p:nvPr/>
        </p:nvSpPr>
        <p:spPr>
          <a:xfrm>
            <a:off x="3139878" y="585237"/>
            <a:ext cx="10142007" cy="616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>
                <a:solidFill>
                  <a:srgbClr val="0070C0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Times New Roman" panose="02020603050405020304" pitchFamily="18" charset="0"/>
              </a:rPr>
              <a:t>Khanty-Mansiysk</a:t>
            </a:r>
            <a:endParaRPr lang="ru-RU" sz="3200" b="1" dirty="0">
              <a:solidFill>
                <a:srgbClr val="0070C0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91EB0BF4-04DA-C52D-B8DC-CCE7CAD22DBE}"/>
              </a:ext>
            </a:extLst>
          </p:cNvPr>
          <p:cNvSpPr txBox="1">
            <a:spLocks/>
          </p:cNvSpPr>
          <p:nvPr/>
        </p:nvSpPr>
        <p:spPr>
          <a:xfrm>
            <a:off x="138521" y="1461298"/>
            <a:ext cx="6627223" cy="54123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800" b="1" dirty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The capital of </a:t>
            </a:r>
            <a:r>
              <a:rPr lang="en-US" sz="2800" b="1" dirty="0" err="1" smtClean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Yugra</a:t>
            </a:r>
            <a:endParaRPr lang="ru-RU" sz="2800" b="1" dirty="0" smtClean="0">
              <a:solidFill>
                <a:srgbClr val="00629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/>
            <a:r>
              <a:rPr lang="en-US" sz="2800" b="1" dirty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Population – 110,000 people</a:t>
            </a:r>
            <a:r>
              <a:rPr lang="en-US" sz="2800" b="1" dirty="0" smtClean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endParaRPr lang="ru-RU" sz="2800" b="1" dirty="0" smtClean="0">
              <a:solidFill>
                <a:srgbClr val="00629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/>
            <a:r>
              <a:rPr lang="en-US" sz="2800" b="1" dirty="0" smtClean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Modern</a:t>
            </a:r>
            <a:r>
              <a:rPr lang="en-US" sz="2800" b="1" dirty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safe and comfortable city</a:t>
            </a:r>
            <a:r>
              <a:rPr lang="en-US" sz="2800" b="1" dirty="0" smtClean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</a:p>
          <a:p>
            <a:pPr algn="just"/>
            <a:endParaRPr lang="ru-RU" sz="2800" b="1" dirty="0" smtClean="0">
              <a:solidFill>
                <a:srgbClr val="00629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Sports capital: many venues for various </a:t>
            </a:r>
            <a:r>
              <a:rPr lang="en-US" sz="2800" b="1" dirty="0" smtClean="0">
                <a:solidFill>
                  <a:srgbClr val="00629B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sports;</a:t>
            </a:r>
            <a:r>
              <a:rPr lang="en-US" sz="2800" b="1" dirty="0" smtClean="0">
                <a:solidFill>
                  <a:srgbClr val="0087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ru-RU" sz="2800" b="1" dirty="0" smtClean="0">
              <a:solidFill>
                <a:srgbClr val="00875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Cultural capital – museums, galleries, cinemas, theatres, </a:t>
            </a:r>
            <a:r>
              <a:rPr lang="en-US" sz="2800" b="1" dirty="0" err="1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etc</a:t>
            </a:r>
            <a:r>
              <a:rPr 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</a:t>
            </a:r>
            <a:endParaRPr lang="en-US" sz="2800" b="1" dirty="0" smtClean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Host of international events: IT Forum, Spirit of Fire, Biathlon.</a:t>
            </a:r>
            <a:endParaRPr lang="en-US" sz="2800" b="1" dirty="0" smtClean="0">
              <a:solidFill>
                <a:srgbClr val="00629B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Picture 8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149" y="1032848"/>
            <a:ext cx="5233851" cy="304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149" y="4167460"/>
            <a:ext cx="5120640" cy="269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24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E91FE68-186C-3287-2954-AD9BBBB1D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16BFDE2-EC28-C6D8-C94A-A68BB8E39A42}"/>
              </a:ext>
            </a:extLst>
          </p:cNvPr>
          <p:cNvSpPr txBox="1"/>
          <p:nvPr/>
        </p:nvSpPr>
        <p:spPr>
          <a:xfrm>
            <a:off x="0" y="81100"/>
            <a:ext cx="12192000" cy="861774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University </a:t>
            </a:r>
            <a:r>
              <a:rPr lang="en-US" altLang="zh-CN" sz="50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in numbers</a:t>
            </a:r>
            <a:endParaRPr lang="fr-FR" sz="5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68EA5314-E6FC-9F24-47FD-A57BB089AE00}"/>
              </a:ext>
            </a:extLst>
          </p:cNvPr>
          <p:cNvSpPr txBox="1"/>
          <p:nvPr/>
        </p:nvSpPr>
        <p:spPr>
          <a:xfrm>
            <a:off x="-75891" y="6551295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0070C0"/>
                </a:solidFill>
                <a:latin typeface="Montserrat Medium" pitchFamily="50" charset="-52"/>
              </a:rPr>
              <a:t>website</a:t>
            </a:r>
            <a:r>
              <a:rPr lang="zh-CN" altLang="en-US" sz="1600" b="1" dirty="0" smtClean="0">
                <a:solidFill>
                  <a:srgbClr val="0070C0"/>
                </a:solidFill>
                <a:latin typeface="Montserrat Medium" pitchFamily="50" charset="-52"/>
              </a:rPr>
              <a:t>： </a:t>
            </a:r>
            <a:r>
              <a:rPr lang="fr-FR" sz="1600" b="1" dirty="0">
                <a:solidFill>
                  <a:srgbClr val="0070C0"/>
                </a:solidFill>
                <a:latin typeface="Montserrat Medium" pitchFamily="50" charset="-52"/>
              </a:rPr>
              <a:t>ugrasu.ru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3398816" y="1191717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57202" y="1191717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8" name="Группа 57">
            <a:extLst>
              <a:ext uri="{FF2B5EF4-FFF2-40B4-BE49-F238E27FC236}">
                <a16:creationId xmlns="" xmlns:a16="http://schemas.microsoft.com/office/drawing/2014/main" id="{653CC7BE-83C5-4851-0656-199B1FCD4391}"/>
              </a:ext>
            </a:extLst>
          </p:cNvPr>
          <p:cNvGrpSpPr/>
          <p:nvPr/>
        </p:nvGrpSpPr>
        <p:grpSpPr>
          <a:xfrm>
            <a:off x="446250" y="1225296"/>
            <a:ext cx="2525486" cy="1301459"/>
            <a:chOff x="9628422" y="1507219"/>
            <a:chExt cx="1263925" cy="1534665"/>
          </a:xfrm>
        </p:grpSpPr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B92A3C1C-FE72-2E64-5406-6B40BB56D681}"/>
                </a:ext>
              </a:extLst>
            </p:cNvPr>
            <p:cNvSpPr txBox="1"/>
            <p:nvPr/>
          </p:nvSpPr>
          <p:spPr>
            <a:xfrm>
              <a:off x="9884865" y="1507219"/>
              <a:ext cx="762001" cy="10361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119</a:t>
              </a:r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944DD7E7-52FD-7B4F-4207-5AAB4B4DFA9C}"/>
                </a:ext>
              </a:extLst>
            </p:cNvPr>
            <p:cNvSpPr txBox="1"/>
            <p:nvPr/>
          </p:nvSpPr>
          <p:spPr>
            <a:xfrm>
              <a:off x="9628422" y="2497494"/>
              <a:ext cx="1263925" cy="544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programs</a:t>
              </a:r>
              <a:endParaRPr lang="ru-RU" sz="2400" b="1" dirty="0">
                <a:latin typeface="Montserrat Medium" pitchFamily="50" charset="-52"/>
              </a:endParaRPr>
            </a:p>
          </p:txBody>
        </p:sp>
      </p:grpSp>
      <p:sp>
        <p:nvSpPr>
          <p:cNvPr id="89" name="Скругленный прямоугольник 88"/>
          <p:cNvSpPr/>
          <p:nvPr/>
        </p:nvSpPr>
        <p:spPr>
          <a:xfrm>
            <a:off x="9379290" y="1224510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1" name="Группа 60">
            <a:extLst>
              <a:ext uri="{FF2B5EF4-FFF2-40B4-BE49-F238E27FC236}">
                <a16:creationId xmlns="" xmlns:a16="http://schemas.microsoft.com/office/drawing/2014/main" id="{653CC7BE-83C5-4851-0656-199B1FCD4391}"/>
              </a:ext>
            </a:extLst>
          </p:cNvPr>
          <p:cNvGrpSpPr/>
          <p:nvPr/>
        </p:nvGrpSpPr>
        <p:grpSpPr>
          <a:xfrm>
            <a:off x="3416673" y="1235961"/>
            <a:ext cx="2536572" cy="1446550"/>
            <a:chOff x="9628355" y="1574840"/>
            <a:chExt cx="1269473" cy="1705755"/>
          </a:xfrm>
        </p:grpSpPr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B92A3C1C-FE72-2E64-5406-6B40BB56D681}"/>
                </a:ext>
              </a:extLst>
            </p:cNvPr>
            <p:cNvSpPr txBox="1"/>
            <p:nvPr/>
          </p:nvSpPr>
          <p:spPr>
            <a:xfrm>
              <a:off x="9633904" y="1574840"/>
              <a:ext cx="1263924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&gt;10 000</a:t>
              </a:r>
            </a:p>
            <a:p>
              <a:pPr algn="ctr"/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944DD7E7-52FD-7B4F-4207-5AAB4B4DFA9C}"/>
                </a:ext>
              </a:extLst>
            </p:cNvPr>
            <p:cNvSpPr txBox="1"/>
            <p:nvPr/>
          </p:nvSpPr>
          <p:spPr>
            <a:xfrm>
              <a:off x="9628355" y="2562888"/>
              <a:ext cx="1263925" cy="544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students</a:t>
              </a:r>
              <a:endParaRPr lang="zh-CN" altLang="en-US" sz="2400" b="1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8" name="Скругленный прямоугольник 87"/>
          <p:cNvSpPr/>
          <p:nvPr/>
        </p:nvSpPr>
        <p:spPr>
          <a:xfrm>
            <a:off x="6379928" y="1224511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4" name="Группа 63">
            <a:extLst>
              <a:ext uri="{FF2B5EF4-FFF2-40B4-BE49-F238E27FC236}">
                <a16:creationId xmlns="" xmlns:a16="http://schemas.microsoft.com/office/drawing/2014/main" id="{653CC7BE-83C5-4851-0656-199B1FCD4391}"/>
              </a:ext>
            </a:extLst>
          </p:cNvPr>
          <p:cNvGrpSpPr/>
          <p:nvPr/>
        </p:nvGrpSpPr>
        <p:grpSpPr>
          <a:xfrm>
            <a:off x="6386806" y="1268753"/>
            <a:ext cx="2525486" cy="1446550"/>
            <a:chOff x="9633904" y="1547479"/>
            <a:chExt cx="1263925" cy="1705755"/>
          </a:xfrm>
        </p:grpSpPr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B92A3C1C-FE72-2E64-5406-6B40BB56D681}"/>
                </a:ext>
              </a:extLst>
            </p:cNvPr>
            <p:cNvSpPr txBox="1"/>
            <p:nvPr/>
          </p:nvSpPr>
          <p:spPr>
            <a:xfrm>
              <a:off x="9633904" y="1547479"/>
              <a:ext cx="1263924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136</a:t>
              </a:r>
            </a:p>
            <a:p>
              <a:pPr algn="ctr"/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944DD7E7-52FD-7B4F-4207-5AAB4B4DFA9C}"/>
                </a:ext>
              </a:extLst>
            </p:cNvPr>
            <p:cNvSpPr txBox="1"/>
            <p:nvPr/>
          </p:nvSpPr>
          <p:spPr>
            <a:xfrm>
              <a:off x="9633904" y="2496859"/>
              <a:ext cx="1263925" cy="544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postgraduates</a:t>
              </a:r>
              <a:endParaRPr lang="zh-CN" altLang="en-US" sz="2400" b="1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67" name="Группа 66">
            <a:extLst>
              <a:ext uri="{FF2B5EF4-FFF2-40B4-BE49-F238E27FC236}">
                <a16:creationId xmlns="" xmlns:a16="http://schemas.microsoft.com/office/drawing/2014/main" id="{653CC7BE-83C5-4851-0656-199B1FCD4391}"/>
              </a:ext>
            </a:extLst>
          </p:cNvPr>
          <p:cNvGrpSpPr/>
          <p:nvPr/>
        </p:nvGrpSpPr>
        <p:grpSpPr>
          <a:xfrm>
            <a:off x="9393756" y="1268753"/>
            <a:ext cx="2539956" cy="1446550"/>
            <a:chOff x="9626661" y="1559389"/>
            <a:chExt cx="1271167" cy="1705755"/>
          </a:xfrm>
        </p:grpSpPr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B92A3C1C-FE72-2E64-5406-6B40BB56D681}"/>
                </a:ext>
              </a:extLst>
            </p:cNvPr>
            <p:cNvSpPr txBox="1"/>
            <p:nvPr/>
          </p:nvSpPr>
          <p:spPr>
            <a:xfrm>
              <a:off x="9633904" y="1559389"/>
              <a:ext cx="1263924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&gt;900</a:t>
              </a:r>
            </a:p>
            <a:p>
              <a:pPr algn="ctr"/>
              <a:endParaRPr lang="ru-RU" sz="4400" b="1" dirty="0">
                <a:solidFill>
                  <a:srgbClr val="0070C0"/>
                </a:solidFill>
                <a:latin typeface="Montserrat Medium" pitchFamily="50" charset="-52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944DD7E7-52FD-7B4F-4207-5AAB4B4DFA9C}"/>
                </a:ext>
              </a:extLst>
            </p:cNvPr>
            <p:cNvSpPr txBox="1"/>
            <p:nvPr/>
          </p:nvSpPr>
          <p:spPr>
            <a:xfrm>
              <a:off x="9626661" y="2507729"/>
              <a:ext cx="1263925" cy="544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staff</a:t>
              </a:r>
              <a:endParaRPr lang="zh-CN" altLang="en-US" sz="2400" b="1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4042BDCA-82A0-2A0B-A565-4612A29F478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5" r="14754"/>
          <a:stretch/>
        </p:blipFill>
        <p:spPr bwMode="auto">
          <a:xfrm>
            <a:off x="457202" y="2811078"/>
            <a:ext cx="1801537" cy="11995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1C59FFE-B9A8-6736-F90A-0BB53B908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353" y="2874616"/>
            <a:ext cx="1429200" cy="1072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2" name="Рисунок 71">
            <a:extLst>
              <a:ext uri="{FF2B5EF4-FFF2-40B4-BE49-F238E27FC236}">
                <a16:creationId xmlns="" xmlns:a16="http://schemas.microsoft.com/office/drawing/2014/main" id="{068861FA-12D0-2421-1F71-515DF89238B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71797" y="2923596"/>
            <a:ext cx="1853600" cy="974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3" name="Рисунок 72" descr="Picture background">
            <a:extLst>
              <a:ext uri="{FF2B5EF4-FFF2-40B4-BE49-F238E27FC236}">
                <a16:creationId xmlns="" xmlns:a16="http://schemas.microsoft.com/office/drawing/2014/main" id="{32D86112-0109-943E-3ABE-3990CCD066E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714" y="2879918"/>
            <a:ext cx="1572602" cy="1018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AD796A0A-F38D-4BC1-2BAC-1848D540EC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919" y="2912764"/>
            <a:ext cx="1493614" cy="985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13B0BD21-B457-2445-9B0E-6EC8DC160D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891" y="2864067"/>
            <a:ext cx="1009825" cy="1019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518637" y="4021878"/>
            <a:ext cx="1664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1501-1750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895951" y="4010601"/>
            <a:ext cx="898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1437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577085" y="4010599"/>
            <a:ext cx="1443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451-500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6618417" y="4021877"/>
            <a:ext cx="13211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sz="24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136-139</a:t>
            </a:r>
            <a:endParaRPr lang="ru-RU" altLang="zh-CN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772871" y="4003198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83</a:t>
            </a:r>
            <a:endParaRPr lang="ja-JP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0037617" y="4041376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latin typeface="Montserrat Medium" pitchFamily="50" charset="-52"/>
                <a:ea typeface="微软雅黑" panose="020B0503020204020204" charset="-122"/>
                <a:sym typeface="+mn-ea"/>
              </a:rPr>
              <a:t>Second league</a:t>
            </a:r>
            <a:endParaRPr lang="zh-CN" altLang="en-US" sz="20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82" name="Рисунок 8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15" y="4665989"/>
            <a:ext cx="1195413" cy="1298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489" y="4674844"/>
            <a:ext cx="1307527" cy="1307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84" name="Рисунок 8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417" y="4655876"/>
            <a:ext cx="1298269" cy="1298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34" y="4660102"/>
            <a:ext cx="1289816" cy="1289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617" y="4683700"/>
            <a:ext cx="1289816" cy="12898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90" name="Прямоугольник 89"/>
          <p:cNvSpPr/>
          <p:nvPr/>
        </p:nvSpPr>
        <p:spPr>
          <a:xfrm>
            <a:off x="663243" y="6041362"/>
            <a:ext cx="15135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err="1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WeChat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2895951" y="6041361"/>
            <a:ext cx="17443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Telegram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786790" y="6008937"/>
            <a:ext cx="641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VK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649549" y="6008937"/>
            <a:ext cx="1454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err="1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RuTube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0418364" y="6008937"/>
            <a:ext cx="6799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OK</a:t>
            </a:r>
            <a:endParaRPr lang="zh-CN" altLang="en-US" sz="2400" b="1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8960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028A1E2-985C-814B-5123-82037CBF3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63FC8CC-9B21-7834-ABDD-FE2A2A208108}"/>
              </a:ext>
            </a:extLst>
          </p:cNvPr>
          <p:cNvSpPr txBox="1"/>
          <p:nvPr/>
        </p:nvSpPr>
        <p:spPr>
          <a:xfrm>
            <a:off x="2690981" y="180522"/>
            <a:ext cx="6895796" cy="861774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Partners of </a:t>
            </a:r>
            <a:r>
              <a:rPr lang="en-US" altLang="zh-CN" sz="5000" b="1" dirty="0" err="1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YuSU</a:t>
            </a:r>
            <a:endParaRPr lang="ru-RU" sz="5000" b="1" dirty="0">
              <a:solidFill>
                <a:srgbClr val="0070C0"/>
              </a:solidFill>
              <a:latin typeface="Gilroy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3FD6633E-3917-1C52-902F-4C49070ABF70}"/>
              </a:ext>
            </a:extLst>
          </p:cNvPr>
          <p:cNvSpPr txBox="1"/>
          <p:nvPr/>
        </p:nvSpPr>
        <p:spPr bwMode="auto">
          <a:xfrm>
            <a:off x="821949" y="1374141"/>
            <a:ext cx="4655742" cy="62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en-US" altLang="zh-CN" sz="2500" b="1" kern="0" dirty="0">
                <a:solidFill>
                  <a:srgbClr val="008755"/>
                </a:solidFill>
                <a:latin typeface="Microsoft YaHei" pitchFamily="34" charset="-122"/>
                <a:ea typeface="Microsoft YaHei" pitchFamily="34" charset="-122"/>
              </a:rPr>
              <a:t>Education and science</a:t>
            </a:r>
            <a:endParaRPr kumimoji="1" lang="zh-CN" altLang="en-US" sz="25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Microsoft YaHei" pitchFamily="34" charset="-122"/>
              <a:ea typeface="Microsoft YaHei" pitchFamily="34" charset="-122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7D2AAD9-44F2-F84C-4AE1-A14C3EDC04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369" y="2713019"/>
            <a:ext cx="1122664" cy="11226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B9E70709-68B5-62E0-AEB3-8775B15853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23" y="2634348"/>
            <a:ext cx="1220445" cy="12204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AFA40AF-FE41-EB82-25D1-E1580B9D3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547" y="2085927"/>
            <a:ext cx="1502591" cy="59933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9488D65-6F44-35F5-62F3-B46B445907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3" b="25982"/>
          <a:stretch>
            <a:fillRect/>
          </a:stretch>
        </p:blipFill>
        <p:spPr>
          <a:xfrm>
            <a:off x="667681" y="2116905"/>
            <a:ext cx="1995228" cy="5482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146B12FB-C1C9-2080-F807-02C5964BD4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0859" y="1999412"/>
            <a:ext cx="1731186" cy="691229"/>
          </a:xfrm>
          <a:prstGeom prst="rect">
            <a:avLst/>
          </a:prstGeom>
        </p:spPr>
      </p:pic>
      <p:sp>
        <p:nvSpPr>
          <p:cNvPr id="19" name="Объект 2">
            <a:extLst>
              <a:ext uri="{FF2B5EF4-FFF2-40B4-BE49-F238E27FC236}">
                <a16:creationId xmlns="" xmlns:a16="http://schemas.microsoft.com/office/drawing/2014/main" id="{8708758C-73AE-8B27-A3D2-79AC7D8C9023}"/>
              </a:ext>
            </a:extLst>
          </p:cNvPr>
          <p:cNvSpPr txBox="1"/>
          <p:nvPr/>
        </p:nvSpPr>
        <p:spPr bwMode="auto">
          <a:xfrm>
            <a:off x="804130" y="4028990"/>
            <a:ext cx="2038349" cy="33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en-US" altLang="zh-CN" sz="2500" b="1" kern="0" dirty="0" smtClean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IT</a:t>
            </a:r>
            <a:endParaRPr kumimoji="1" lang="zh-CN" altLang="en-US" sz="25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481C72B1-766E-7EA1-ADD9-3044ADBB4E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75" y="4808061"/>
            <a:ext cx="1718706" cy="1117627"/>
          </a:xfrm>
          <a:prstGeom prst="rect">
            <a:avLst/>
          </a:prstGeom>
        </p:spPr>
      </p:pic>
      <p:sp>
        <p:nvSpPr>
          <p:cNvPr id="21" name="Объект 2">
            <a:extLst>
              <a:ext uri="{FF2B5EF4-FFF2-40B4-BE49-F238E27FC236}">
                <a16:creationId xmlns="" xmlns:a16="http://schemas.microsoft.com/office/drawing/2014/main" id="{883A15C5-45DA-A5A3-31B8-B093290164C9}"/>
              </a:ext>
            </a:extLst>
          </p:cNvPr>
          <p:cNvSpPr txBox="1"/>
          <p:nvPr/>
        </p:nvSpPr>
        <p:spPr bwMode="auto">
          <a:xfrm>
            <a:off x="6305005" y="1441081"/>
            <a:ext cx="5320937" cy="49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en-US" altLang="zh-CN" sz="2500" b="1" kern="0" dirty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Oil and gas companies</a:t>
            </a:r>
            <a:endParaRPr kumimoji="1" lang="zh-CN" altLang="en-US" sz="25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2" name="Схема 21">
            <a:extLst>
              <a:ext uri="{FF2B5EF4-FFF2-40B4-BE49-F238E27FC236}">
                <a16:creationId xmlns="" xmlns:a16="http://schemas.microsoft.com/office/drawing/2014/main" id="{8266EA26-C23E-E072-465F-93CDA11310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1507204"/>
              </p:ext>
            </p:extLst>
          </p:nvPr>
        </p:nvGraphicFramePr>
        <p:xfrm>
          <a:off x="9927435" y="2634348"/>
          <a:ext cx="1267634" cy="862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9B6399D0-7B00-F83D-3F46-B57833CCC9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615" y="2159902"/>
            <a:ext cx="2036138" cy="51515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49AC6C7-7B48-F13E-3194-DF089EDB099E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25" b="26562"/>
          <a:stretch>
            <a:fillRect/>
          </a:stretch>
        </p:blipFill>
        <p:spPr>
          <a:xfrm>
            <a:off x="8224762" y="2907904"/>
            <a:ext cx="1326548" cy="60109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6F79E630-CFCB-51C2-0465-6C8935F9FEF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05" y="2634348"/>
            <a:ext cx="1633284" cy="92070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49F64FD9-F8E0-24FC-391C-35AD904AF23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736" y="4754761"/>
            <a:ext cx="1093517" cy="109351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07FC181D-FC6F-F19C-948B-AA886B4B5C4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695" y="4808061"/>
            <a:ext cx="1079514" cy="985056"/>
          </a:xfrm>
          <a:prstGeom prst="rect">
            <a:avLst/>
          </a:prstGeom>
        </p:spPr>
      </p:pic>
      <p:sp>
        <p:nvSpPr>
          <p:cNvPr id="28" name="Объект 2">
            <a:extLst>
              <a:ext uri="{FF2B5EF4-FFF2-40B4-BE49-F238E27FC236}">
                <a16:creationId xmlns="" xmlns:a16="http://schemas.microsoft.com/office/drawing/2014/main" id="{ACF42E5B-203E-D0B8-2233-0C9BCA38F68C}"/>
              </a:ext>
            </a:extLst>
          </p:cNvPr>
          <p:cNvSpPr txBox="1"/>
          <p:nvPr/>
        </p:nvSpPr>
        <p:spPr bwMode="auto">
          <a:xfrm>
            <a:off x="3260449" y="3994557"/>
            <a:ext cx="2751596" cy="61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  <a:defRPr/>
            </a:pPr>
            <a:r>
              <a:rPr lang="en-US" altLang="zh-CN" sz="2500" b="1" kern="0" dirty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Government</a:t>
            </a:r>
            <a:endParaRPr kumimoji="1" lang="zh-CN" altLang="en-US" sz="25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AE4A9A83-DB35-9B53-B5FB-484697143E58}"/>
              </a:ext>
            </a:extLst>
          </p:cNvPr>
          <p:cNvSpPr txBox="1"/>
          <p:nvPr/>
        </p:nvSpPr>
        <p:spPr>
          <a:xfrm>
            <a:off x="6305005" y="3994557"/>
            <a:ext cx="515547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2500" b="1" kern="0" dirty="0">
                <a:solidFill>
                  <a:srgbClr val="008755"/>
                </a:solidFill>
                <a:latin typeface="微软雅黑" panose="020B0503020204020204" charset="-122"/>
                <a:ea typeface="微软雅黑" panose="020B0503020204020204" charset="-122"/>
              </a:rPr>
              <a:t>Energy sector</a:t>
            </a:r>
            <a:endParaRPr kumimoji="1" lang="zh-CN" altLang="en-US" sz="2500" b="1" i="0" u="none" strike="noStrike" kern="0" cap="none" spc="0" normalizeH="0" baseline="0" noProof="0" dirty="0">
              <a:ln>
                <a:noFill/>
              </a:ln>
              <a:solidFill>
                <a:srgbClr val="008755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B4021662-CD2D-1681-9D4F-B2F3F115C02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29" y="4998041"/>
            <a:ext cx="1268141" cy="84585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84718C66-2BCE-1FDB-76C0-B35ACDA557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53" y="5350238"/>
            <a:ext cx="1907067" cy="88237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E7D5E5DC-6107-F87D-1BB0-4300CA0D61B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435" y="4754761"/>
            <a:ext cx="1332419" cy="13324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FAB3FD6A-369C-59F0-7BD5-E841C087ADF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77" y="4789345"/>
            <a:ext cx="1517821" cy="484913"/>
          </a:xfrm>
          <a:prstGeom prst="rect">
            <a:avLst/>
          </a:prstGeom>
        </p:spPr>
      </p:pic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A3C581EE-94B7-B8EC-4FBB-3D5AE7848FB7}"/>
              </a:ext>
            </a:extLst>
          </p:cNvPr>
          <p:cNvCxnSpPr/>
          <p:nvPr/>
        </p:nvCxnSpPr>
        <p:spPr>
          <a:xfrm>
            <a:off x="972275" y="3854793"/>
            <a:ext cx="10280167" cy="0"/>
          </a:xfrm>
          <a:prstGeom prst="line">
            <a:avLst/>
          </a:prstGeom>
          <a:ln w="19050">
            <a:solidFill>
              <a:srgbClr val="0087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93BB85FE-3176-08A2-BA95-2617EC4ED75E}"/>
              </a:ext>
            </a:extLst>
          </p:cNvPr>
          <p:cNvCxnSpPr/>
          <p:nvPr/>
        </p:nvCxnSpPr>
        <p:spPr>
          <a:xfrm>
            <a:off x="6104179" y="1614233"/>
            <a:ext cx="0" cy="4777409"/>
          </a:xfrm>
          <a:prstGeom prst="line">
            <a:avLst/>
          </a:prstGeom>
          <a:ln w="19050">
            <a:solidFill>
              <a:srgbClr val="0087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72A3F516-6F93-6C86-0355-1FD4E0400E71}"/>
              </a:ext>
            </a:extLst>
          </p:cNvPr>
          <p:cNvCxnSpPr/>
          <p:nvPr/>
        </p:nvCxnSpPr>
        <p:spPr>
          <a:xfrm flipH="1">
            <a:off x="3170582" y="3965714"/>
            <a:ext cx="1" cy="2271800"/>
          </a:xfrm>
          <a:prstGeom prst="line">
            <a:avLst/>
          </a:prstGeom>
          <a:ln w="19050">
            <a:solidFill>
              <a:srgbClr val="0087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5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E420CDC-207C-D374-9366-386FDD6FA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A482683-1BA8-10A7-9E43-F29EAF37260C}"/>
              </a:ext>
            </a:extLst>
          </p:cNvPr>
          <p:cNvSpPr txBox="1"/>
          <p:nvPr/>
        </p:nvSpPr>
        <p:spPr>
          <a:xfrm>
            <a:off x="0" y="147864"/>
            <a:ext cx="12239191" cy="861774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International cooperation</a:t>
            </a:r>
            <a:endParaRPr lang="zh-CN" altLang="fr-FR" sz="5000" dirty="0">
              <a:solidFill>
                <a:srgbClr val="0070C0"/>
              </a:solidFill>
              <a:latin typeface="Gilroy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C11DE67-2371-5AEA-2601-D0001BE52F6C}"/>
              </a:ext>
            </a:extLst>
          </p:cNvPr>
          <p:cNvSpPr txBox="1"/>
          <p:nvPr/>
        </p:nvSpPr>
        <p:spPr>
          <a:xfrm>
            <a:off x="594390" y="1500391"/>
            <a:ext cx="522841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zh-CN" sz="3200" b="1" dirty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  <a:r>
              <a:rPr lang="en-US" altLang="zh-CN" sz="3200" b="1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altLang="zh-CN" sz="3200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25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partner universities</a:t>
            </a:r>
            <a:endParaRPr lang="zh-CN" altLang="en-US" sz="25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26583E2-5559-FE69-0FE7-A6DDC7DC7C26}"/>
              </a:ext>
            </a:extLst>
          </p:cNvPr>
          <p:cNvSpPr txBox="1"/>
          <p:nvPr/>
        </p:nvSpPr>
        <p:spPr>
          <a:xfrm>
            <a:off x="4221221" y="1955152"/>
            <a:ext cx="320316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zh-CN" sz="3200" b="1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6</a:t>
            </a:r>
            <a:r>
              <a:rPr lang="en-US" altLang="zh-CN" sz="3200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25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foreign teachers</a:t>
            </a:r>
            <a:endParaRPr lang="zh-CN" altLang="en-US" sz="25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94390" y="2870317"/>
            <a:ext cx="4557816" cy="371301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00DAA4FB-EBF8-4494-228A-7A95473BF0B7}"/>
              </a:ext>
            </a:extLst>
          </p:cNvPr>
          <p:cNvSpPr txBox="1"/>
          <p:nvPr/>
        </p:nvSpPr>
        <p:spPr>
          <a:xfrm>
            <a:off x="7158447" y="1500388"/>
            <a:ext cx="503355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200" b="1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200</a:t>
            </a:r>
            <a:r>
              <a:rPr lang="en-US" altLang="zh-CN" sz="3200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25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international students</a:t>
            </a:r>
            <a:endParaRPr lang="zh-CN" altLang="en-US" sz="25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B290D512-CB39-9253-5935-A10CD9F3F555}"/>
              </a:ext>
            </a:extLst>
          </p:cNvPr>
          <p:cNvSpPr txBox="1"/>
          <p:nvPr/>
        </p:nvSpPr>
        <p:spPr>
          <a:xfrm>
            <a:off x="1111548" y="2901110"/>
            <a:ext cx="32895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Collaborations</a:t>
            </a:r>
            <a:endParaRPr lang="ru-RU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2CF5266-7A69-D416-6755-29F4C8C4382A}"/>
              </a:ext>
            </a:extLst>
          </p:cNvPr>
          <p:cNvSpPr txBox="1"/>
          <p:nvPr/>
        </p:nvSpPr>
        <p:spPr>
          <a:xfrm>
            <a:off x="1666901" y="3535153"/>
            <a:ext cx="346671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Montserrat Medium" pitchFamily="50" charset="-52"/>
                <a:ea typeface="Microsoft YaHei" panose="020B0503020204020204" pitchFamily="34" charset="-122"/>
              </a:rPr>
              <a:t>SecNet: </a:t>
            </a:r>
            <a:r>
              <a:rPr lang="en-US" sz="1600" dirty="0">
                <a:latin typeface="Montserrat Medium" pitchFamily="50" charset="-52"/>
                <a:ea typeface="Microsoft YaHei" panose="020B0503020204020204" pitchFamily="34" charset="-122"/>
              </a:rPr>
              <a:t>Climate monitoring in Siberia</a:t>
            </a:r>
            <a:endParaRPr lang="ru-RU" sz="1600" dirty="0">
              <a:latin typeface="Montserrat Medium" pitchFamily="50" charset="-52"/>
              <a:ea typeface="Microsoft YaHei" panose="020B0503020204020204" pitchFamily="34" charset="-122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757604" y="2916359"/>
            <a:ext cx="4557816" cy="371301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E6EDF44-9B49-E948-4057-A0902C4098BC}"/>
              </a:ext>
            </a:extLst>
          </p:cNvPr>
          <p:cNvSpPr txBox="1"/>
          <p:nvPr/>
        </p:nvSpPr>
        <p:spPr>
          <a:xfrm>
            <a:off x="1627067" y="4320171"/>
            <a:ext cx="34574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latin typeface="Montserrat Medium" pitchFamily="50" charset="-52"/>
                <a:ea typeface="Microsoft YaHei" panose="020B0503020204020204" pitchFamily="34" charset="-122"/>
              </a:rPr>
              <a:t>AFUU: Association of Finno-Ugric Universities</a:t>
            </a:r>
            <a:endParaRPr lang="ru-RU" sz="1600" dirty="0">
              <a:latin typeface="Montserrat Medium" pitchFamily="50" charset="-52"/>
              <a:ea typeface="Microsoft YaHei" panose="020B0503020204020204" pitchFamily="34" charset="-12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0638C17E-9180-341B-0654-C48CC22A2D59}"/>
              </a:ext>
            </a:extLst>
          </p:cNvPr>
          <p:cNvSpPr txBox="1"/>
          <p:nvPr/>
        </p:nvSpPr>
        <p:spPr>
          <a:xfrm>
            <a:off x="1599306" y="5035649"/>
            <a:ext cx="34852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1600" b="1" dirty="0">
                <a:latin typeface="Montserrat Medium" pitchFamily="50" charset="-52"/>
                <a:ea typeface="Microsoft YaHei" panose="020B0503020204020204" pitchFamily="34" charset="-122"/>
              </a:rPr>
              <a:t>Russian-African Network University</a:t>
            </a:r>
            <a:endParaRPr lang="ru-RU" b="1" dirty="0">
              <a:latin typeface="Montserrat Medium" pitchFamily="50" charset="-52"/>
              <a:ea typeface="微软雅黑" panose="020B0503020204020204" charset="-12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572E5494-2C57-7B33-D8A6-EABEE6BFE64D}"/>
              </a:ext>
            </a:extLst>
          </p:cNvPr>
          <p:cNvSpPr txBox="1"/>
          <p:nvPr/>
        </p:nvSpPr>
        <p:spPr>
          <a:xfrm>
            <a:off x="1599306" y="5644602"/>
            <a:ext cx="36441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Montserrat Medium" pitchFamily="50" charset="-52"/>
                <a:ea typeface="Microsoft YaHei" panose="020B0503020204020204" pitchFamily="34" charset="-122"/>
              </a:rPr>
              <a:t>NEDRA</a:t>
            </a:r>
            <a:r>
              <a:rPr lang="ru-RU" sz="1600" b="1" dirty="0" smtClean="0">
                <a:latin typeface="Montserrat Medium" pitchFamily="50" charset="-52"/>
                <a:ea typeface="Microsoft YaHei" panose="020B0503020204020204" pitchFamily="34" charset="-122"/>
              </a:rPr>
              <a:t>: </a:t>
            </a:r>
            <a:r>
              <a:rPr 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Professional community for training personnel for mining and raw materials complexes.</a:t>
            </a:r>
            <a:endParaRPr lang="ru-RU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8" name="Picture 6" descr="https://sun6-21.userapi.com/s/v1/ig2/n2Oyyc0P4qmHJIZy8bPI0sxvj719Z-MDVN1IMYCODnuN8iRWiI6Dw_xpa3awEy8UVCHagVAU04GWEnJcIajo62IZ.jpg?size=1552x1552&amp;quality=95&amp;crop=504,192,1552,1552&amp;ava=1">
            <a:extLst>
              <a:ext uri="{FF2B5EF4-FFF2-40B4-BE49-F238E27FC236}">
                <a16:creationId xmlns="" xmlns:a16="http://schemas.microsoft.com/office/drawing/2014/main" id="{F4600743-7290-E618-E3C2-62EB434BC1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7" t="12148" r="18591" b="19570"/>
          <a:stretch>
            <a:fillRect/>
          </a:stretch>
        </p:blipFill>
        <p:spPr bwMode="auto">
          <a:xfrm>
            <a:off x="7070624" y="5113210"/>
            <a:ext cx="1075080" cy="1155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C4BB136C-C565-4314-C987-83425415C4D3}"/>
              </a:ext>
            </a:extLst>
          </p:cNvPr>
          <p:cNvSpPr txBox="1"/>
          <p:nvPr/>
        </p:nvSpPr>
        <p:spPr>
          <a:xfrm>
            <a:off x="8145704" y="5679770"/>
            <a:ext cx="29643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 err="1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Rossotrudnichestvo</a:t>
            </a:r>
            <a:r>
              <a:rPr lang="fr-FR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endParaRPr lang="fr-FR" sz="20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09B92ADC-A334-B68A-29CC-7CE7B44C7A9E}"/>
              </a:ext>
            </a:extLst>
          </p:cNvPr>
          <p:cNvSpPr txBox="1"/>
          <p:nvPr/>
        </p:nvSpPr>
        <p:spPr>
          <a:xfrm>
            <a:off x="8337793" y="3820604"/>
            <a:ext cx="292198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Montserrat Medium"/>
                <a:ea typeface="微软雅黑" panose="020B0503020204020204" charset="-122"/>
                <a:cs typeface="Times New Roman" panose="02020603050405020304" pitchFamily="18" charset="0"/>
              </a:rPr>
              <a:t>Russian-Asian Consortium for Arctic Research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Medium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026" name="Picture 2" descr="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4" t="16346" r="8137" b="12408"/>
          <a:stretch/>
        </p:blipFill>
        <p:spPr bwMode="auto">
          <a:xfrm>
            <a:off x="913046" y="3604694"/>
            <a:ext cx="735264" cy="601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pic>
        <p:nvPicPr>
          <p:cNvPr id="1028" name="Picture 4" descr="https://static.tildacdn.com/tild6439-6430-4436-b266-316437376234/____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248"/>
          <a:stretch/>
        </p:blipFill>
        <p:spPr bwMode="auto">
          <a:xfrm>
            <a:off x="891804" y="4358157"/>
            <a:ext cx="671798" cy="6573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1030" name="Picture 6" descr="Главная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06"/>
          <a:stretch/>
        </p:blipFill>
        <p:spPr bwMode="auto">
          <a:xfrm>
            <a:off x="913046" y="5816088"/>
            <a:ext cx="650556" cy="62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340" y="5088915"/>
            <a:ext cx="560725" cy="62094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B290D512-CB39-9253-5935-A10CD9F3F555}"/>
              </a:ext>
            </a:extLst>
          </p:cNvPr>
          <p:cNvSpPr txBox="1"/>
          <p:nvPr/>
        </p:nvSpPr>
        <p:spPr>
          <a:xfrm>
            <a:off x="6757604" y="3001605"/>
            <a:ext cx="4557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Partnerships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AutoShape 2" descr="blob:https://web.telegram.org/3c1cede0-8752-43f3-a02f-6a022ac5f3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1119" y="3820604"/>
            <a:ext cx="1132269" cy="1211086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rgbClr val="F9FAFB"/>
                </a:solidFill>
                <a:effectLst/>
                <a:latin typeface="var(--ds-font-family-code)"/>
              </a:rPr>
              <a:t>Rossotrudnichestvo</a:t>
            </a:r>
            <a:r>
              <a:rPr kumimoji="0" lang="ru-RU" alt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80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E420CDC-207C-D374-9366-386FDD6FA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A482683-1BA8-10A7-9E43-F29EAF37260C}"/>
              </a:ext>
            </a:extLst>
          </p:cNvPr>
          <p:cNvSpPr txBox="1"/>
          <p:nvPr/>
        </p:nvSpPr>
        <p:spPr>
          <a:xfrm>
            <a:off x="-3845257" y="170774"/>
            <a:ext cx="15792288" cy="861774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5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International students</a:t>
            </a:r>
            <a:endParaRPr lang="zh-CN" altLang="fr-FR" sz="5000" dirty="0">
              <a:solidFill>
                <a:srgbClr val="0070C0"/>
              </a:solidFill>
              <a:latin typeface="Gilroy" panose="000005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C11DE67-2371-5AEA-2601-D0001BE52F6C}"/>
              </a:ext>
            </a:extLst>
          </p:cNvPr>
          <p:cNvSpPr txBox="1"/>
          <p:nvPr/>
        </p:nvSpPr>
        <p:spPr>
          <a:xfrm>
            <a:off x="460375" y="2179602"/>
            <a:ext cx="52284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altLang="zh-CN" sz="4000" b="1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en-US" altLang="zh-CN" sz="4000" b="1" dirty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1</a:t>
            </a:r>
            <a:r>
              <a:rPr lang="en-US" altLang="zh-CN" sz="4000" dirty="0" smtClean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en-US" altLang="zh-CN" sz="4000" dirty="0">
                <a:solidFill>
                  <a:srgbClr val="008755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countries</a:t>
            </a:r>
            <a:endParaRPr lang="zh-CN" altLang="en-US" sz="4000" dirty="0">
              <a:solidFill>
                <a:srgbClr val="008755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2CF5266-7A69-D416-6755-29F4C8C4382A}"/>
              </a:ext>
            </a:extLst>
          </p:cNvPr>
          <p:cNvSpPr txBox="1"/>
          <p:nvPr/>
        </p:nvSpPr>
        <p:spPr>
          <a:xfrm>
            <a:off x="155575" y="3135180"/>
            <a:ext cx="319722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Kazakhstan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Tajikistan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Kyrgyzstan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Uzbekistan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>
                <a:solidFill>
                  <a:srgbClr val="008755"/>
                </a:solidFill>
                <a:latin typeface="Gilroy" panose="00000500000000000000" pitchFamily="2" charset="-52"/>
              </a:rPr>
              <a:t>Azerbaijan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Ghana</a:t>
            </a:r>
          </a:p>
        </p:txBody>
      </p:sp>
      <p:sp>
        <p:nvSpPr>
          <p:cNvPr id="2" name="AutoShape 2" descr="blob:https://web.telegram.org/3c1cede0-8752-43f3-a02f-6a022ac5f3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2CF5266-7A69-D416-6755-29F4C8C4382A}"/>
              </a:ext>
            </a:extLst>
          </p:cNvPr>
          <p:cNvSpPr txBox="1"/>
          <p:nvPr/>
        </p:nvSpPr>
        <p:spPr>
          <a:xfrm>
            <a:off x="3209353" y="3135180"/>
            <a:ext cx="377081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7</a:t>
            </a:r>
            <a:r>
              <a:rPr lang="ru-RU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.</a:t>
            </a: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 Egypt</a:t>
            </a:r>
          </a:p>
          <a:p>
            <a:pPr lvl="0"/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8</a:t>
            </a:r>
            <a:r>
              <a:rPr lang="ru-RU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.</a:t>
            </a: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 Bangladesh</a:t>
            </a:r>
          </a:p>
          <a:p>
            <a:pPr lvl="0"/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9</a:t>
            </a:r>
            <a:r>
              <a:rPr lang="ru-RU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.</a:t>
            </a: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 Turkmenistan</a:t>
            </a:r>
          </a:p>
          <a:p>
            <a:pPr lvl="0"/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10.Colombia</a:t>
            </a:r>
          </a:p>
          <a:p>
            <a:pPr marL="514350" lvl="0" indent="-514350">
              <a:buAutoNum type="arabicPeriod" startAt="11"/>
            </a:pP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Zambia</a:t>
            </a:r>
          </a:p>
        </p:txBody>
      </p:sp>
      <p:pic>
        <p:nvPicPr>
          <p:cNvPr id="2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516" y="1009638"/>
            <a:ext cx="3881650" cy="25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438" y="3694471"/>
            <a:ext cx="4886383" cy="303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21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7C6580-BA1E-BA4C-7DD2-1A091BA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32"/>
          <p:cNvSpPr/>
          <p:nvPr/>
        </p:nvSpPr>
        <p:spPr>
          <a:xfrm>
            <a:off x="726840" y="1652292"/>
            <a:ext cx="2452674" cy="268951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121335" y="1405674"/>
            <a:ext cx="2727588" cy="1494280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19CA452-5D01-F81A-D018-0F21A950B717}"/>
              </a:ext>
            </a:extLst>
          </p:cNvPr>
          <p:cNvSpPr txBox="1"/>
          <p:nvPr/>
        </p:nvSpPr>
        <p:spPr>
          <a:xfrm>
            <a:off x="1" y="253788"/>
            <a:ext cx="12191999" cy="1015663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Educational </a:t>
            </a:r>
            <a:r>
              <a:rPr lang="en-US" altLang="zh-CN" sz="4000" b="1" dirty="0" err="1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programmes</a:t>
            </a:r>
            <a:endParaRPr lang="ru-RU" altLang="zh-CN" sz="4000" b="1" dirty="0" smtClean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/>
            <a:r>
              <a:rPr kumimoji="0" lang="ru-RU" altLang="zh-CN" sz="2000" b="1" i="0" u="none" strike="noStrike" kern="1200" cap="none" spc="0" normalizeH="0" baseline="0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(</a:t>
            </a:r>
            <a:r>
              <a:rPr kumimoji="0" lang="en-US" altLang="zh-CN" sz="2000" b="1" i="0" u="none" strike="noStrike" kern="1200" cap="none" spc="0" normalizeH="0" baseline="0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taught in Russian</a:t>
            </a:r>
            <a:r>
              <a:rPr kumimoji="0" lang="ru-RU" altLang="zh-CN" sz="2000" b="1" i="0" u="none" strike="noStrike" kern="1200" cap="none" spc="0" normalizeH="0" baseline="0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)</a:t>
            </a:r>
            <a:endParaRPr kumimoji="0" lang="zh-CN" altLang="fr-FR" sz="2000" b="1" i="0" u="none" strike="noStrike" kern="1200" cap="none" spc="0" normalizeH="0" baseline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186003" y="2202877"/>
            <a:ext cx="272758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9F282AF-16E1-0494-886C-E38076F0958C}"/>
              </a:ext>
            </a:extLst>
          </p:cNvPr>
          <p:cNvSpPr/>
          <p:nvPr/>
        </p:nvSpPr>
        <p:spPr>
          <a:xfrm>
            <a:off x="660753" y="2411268"/>
            <a:ext cx="2584847" cy="178657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spcAft>
                <a:spcPts val="0"/>
              </a:spcAft>
            </a:pPr>
            <a:r>
              <a:rPr lang="en-US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44.03.02 Psychological and Pedagogic Education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44.03.03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2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Special Education (</a:t>
            </a:r>
            <a:r>
              <a:rPr lang="en-US" altLang="zh-CN" sz="1200" dirty="0" err="1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Defectology</a:t>
            </a:r>
            <a:r>
              <a:rPr lang="en-US" altLang="zh-CN" sz="12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.03.0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Journalism</a:t>
            </a:r>
            <a:endParaRPr lang="ru-RU" altLang="zh-CN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r>
              <a:rPr lang="ru-RU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45.03.02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Linguistics</a:t>
            </a:r>
            <a:endParaRPr lang="ru-RU" altLang="ja-JP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45.03.01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Philology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4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en-US" altLang="zh-CN" sz="14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 </a:t>
            </a:r>
            <a:r>
              <a:rPr lang="en-US" altLang="zh-CN" sz="1400" dirty="0" err="1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323555" y="1652292"/>
            <a:ext cx="2464129" cy="268951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FE4D452-F470-E6F3-7B5E-84AD0998F6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575"/>
          <a:stretch>
            <a:fillRect/>
          </a:stretch>
        </p:blipFill>
        <p:spPr>
          <a:xfrm>
            <a:off x="934394" y="1757411"/>
            <a:ext cx="402666" cy="5784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4CEA611-B754-9CD8-7293-5DDDD5187E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6"/>
          <a:stretch/>
        </p:blipFill>
        <p:spPr>
          <a:xfrm>
            <a:off x="3594239" y="1721798"/>
            <a:ext cx="430987" cy="649644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37E6AE2-D560-EB6F-C992-E45A2F0CAB33}"/>
              </a:ext>
            </a:extLst>
          </p:cNvPr>
          <p:cNvSpPr/>
          <p:nvPr/>
        </p:nvSpPr>
        <p:spPr>
          <a:xfrm>
            <a:off x="3311687" y="2398288"/>
            <a:ext cx="2452878" cy="15017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spcAft>
                <a:spcPts val="0"/>
              </a:spcAft>
            </a:pP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04.03.01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Chemistry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21.03.01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Oil and Gas Engineering</a:t>
            </a:r>
            <a:endParaRPr lang="zh-CN" altLang="en-US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r>
              <a:rPr lang="ru-RU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21.05.06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Oil and Gas Equipment and Technology</a:t>
            </a:r>
            <a:endParaRPr lang="ru-RU" altLang="zh-CN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21.05.02 </a:t>
            </a:r>
            <a:r>
              <a:rPr lang="en-US" altLang="ja-JP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Applied Geology</a:t>
            </a:r>
            <a:r>
              <a:rPr lang="zh-CN" altLang="en-US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 </a:t>
            </a:r>
            <a:r>
              <a:rPr lang="en-US" altLang="zh-CN" sz="1400" dirty="0" err="1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9618" y="4573141"/>
            <a:ext cx="2452674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DB23FF9A-7099-1377-AEF9-7921C48957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730"/>
          <a:stretch/>
        </p:blipFill>
        <p:spPr>
          <a:xfrm>
            <a:off x="6373129" y="1416613"/>
            <a:ext cx="405909" cy="63197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FDDF73B2-1B4F-CFAF-2FAC-F5F6BE9D394B}"/>
              </a:ext>
            </a:extLst>
          </p:cNvPr>
          <p:cNvSpPr/>
          <p:nvPr/>
        </p:nvSpPr>
        <p:spPr>
          <a:xfrm>
            <a:off x="6121335" y="2085716"/>
            <a:ext cx="28876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spcAft>
                <a:spcPts val="0"/>
              </a:spcAft>
            </a:pP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49.03.01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Physical Education</a:t>
            </a:r>
            <a:r>
              <a:rPr lang="zh-CN" altLang="en-US" sz="16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4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</a:t>
            </a:r>
            <a:endParaRPr lang="en-US" altLang="zh-CN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r>
              <a:rPr lang="en-US" altLang="zh-CN" sz="14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 </a:t>
            </a:r>
            <a:r>
              <a:rPr lang="en-US" altLang="zh-CN" sz="1400" dirty="0" err="1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475750" y="4578491"/>
            <a:ext cx="2571176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334127" y="4617426"/>
            <a:ext cx="2586051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9278408" y="4282336"/>
            <a:ext cx="2452674" cy="2260206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8A6EF853-CED1-A684-66DD-68DC37D867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9"/>
          <a:stretch/>
        </p:blipFill>
        <p:spPr>
          <a:xfrm>
            <a:off x="9348927" y="2283506"/>
            <a:ext cx="331624" cy="563299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D7818BE4-4247-7820-2910-84CA9407E6CD}"/>
              </a:ext>
            </a:extLst>
          </p:cNvPr>
          <p:cNvSpPr/>
          <p:nvPr/>
        </p:nvSpPr>
        <p:spPr>
          <a:xfrm>
            <a:off x="9278407" y="2912997"/>
            <a:ext cx="2505289" cy="783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spcAft>
                <a:spcPts val="0"/>
              </a:spcAft>
            </a:pP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40.04.01 Law</a:t>
            </a:r>
            <a:r>
              <a:rPr lang="zh-CN" altLang="en-US" sz="16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 </a:t>
            </a:r>
            <a:r>
              <a:rPr lang="en-US" altLang="zh-CN" sz="1400" dirty="0" err="1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94494E1C-AAC3-5E6C-A8AB-4FE164F25D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59"/>
          <a:stretch/>
        </p:blipFill>
        <p:spPr>
          <a:xfrm>
            <a:off x="785952" y="4612742"/>
            <a:ext cx="349776" cy="596887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CD88E771-C6CE-FB00-46BD-36F4B638E361}"/>
              </a:ext>
            </a:extLst>
          </p:cNvPr>
          <p:cNvSpPr/>
          <p:nvPr/>
        </p:nvSpPr>
        <p:spPr>
          <a:xfrm>
            <a:off x="726840" y="5209832"/>
            <a:ext cx="227141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38.03.01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Economics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38.03.02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Management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4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</a:t>
            </a:r>
            <a:endParaRPr lang="en-US" altLang="zh-CN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algn="just"/>
            <a:r>
              <a:rPr lang="en-US" altLang="zh-CN" sz="14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</a:t>
            </a:r>
          </a:p>
          <a:p>
            <a:pPr algn="just"/>
            <a:r>
              <a:rPr lang="en-US" altLang="zh-CN" sz="1400" dirty="0" err="1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4600551C-5638-E71A-7B3B-7B7D7327BC4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40"/>
          <a:stretch/>
        </p:blipFill>
        <p:spPr>
          <a:xfrm>
            <a:off x="6452092" y="4671785"/>
            <a:ext cx="446662" cy="597964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549CA314-72BE-7527-4BA6-302A76E782D5}"/>
              </a:ext>
            </a:extLst>
          </p:cNvPr>
          <p:cNvSpPr/>
          <p:nvPr/>
        </p:nvSpPr>
        <p:spPr>
          <a:xfrm>
            <a:off x="6335839" y="5265581"/>
            <a:ext cx="2651329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09.03.01 </a:t>
            </a:r>
            <a:r>
              <a:rPr lang="en-US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Computer Science and Computer Engineering</a:t>
            </a: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09.03.04 </a:t>
            </a:r>
            <a:r>
              <a:rPr lang="en-US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Software Engineering</a:t>
            </a: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10.03.01 Information Security</a:t>
            </a: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2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2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en-US" altLang="zh-CN" sz="12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 </a:t>
            </a:r>
            <a:r>
              <a:rPr lang="en-US" altLang="zh-CN" sz="1200" dirty="0" err="1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2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8E785808-40D5-9473-CDAB-FBADB4A0DDC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03"/>
          <a:stretch/>
        </p:blipFill>
        <p:spPr>
          <a:xfrm>
            <a:off x="3624060" y="4642304"/>
            <a:ext cx="321923" cy="556582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DB68B295-2ABC-296C-C64D-B6EBF3FDB065}"/>
              </a:ext>
            </a:extLst>
          </p:cNvPr>
          <p:cNvSpPr/>
          <p:nvPr/>
        </p:nvSpPr>
        <p:spPr>
          <a:xfrm>
            <a:off x="3489608" y="5198886"/>
            <a:ext cx="263208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spcAft>
                <a:spcPts val="0"/>
              </a:spcAft>
            </a:pP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05.03.06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Ecology and Environmental Management</a:t>
            </a:r>
            <a:r>
              <a:rPr lang="zh-CN" altLang="en-US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05</a:t>
            </a:r>
            <a:r>
              <a:rPr lang="en-US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.03.0</a:t>
            </a:r>
            <a:r>
              <a:rPr lang="ru-RU" altLang="zh-CN" sz="14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en-US" altLang="zh-CN" sz="14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Cartography and </a:t>
            </a:r>
            <a:r>
              <a:rPr lang="en-US" altLang="zh-CN" sz="1400" dirty="0" err="1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Geoinformatics</a:t>
            </a:r>
            <a:endParaRPr lang="ru-RU" altLang="zh-CN" sz="14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spcAft>
                <a:spcPts val="0"/>
              </a:spcAft>
            </a:pP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 </a:t>
            </a:r>
            <a:r>
              <a:rPr lang="en-US" altLang="zh-CN" sz="14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 </a:t>
            </a:r>
            <a:r>
              <a:rPr lang="en-US" altLang="zh-CN" sz="1400" dirty="0" err="1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D590D33A-C172-10AA-0A1C-238F47F2F9E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545"/>
          <a:stretch/>
        </p:blipFill>
        <p:spPr>
          <a:xfrm>
            <a:off x="9502837" y="4309181"/>
            <a:ext cx="355428" cy="602004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D3B84B22-9E1D-8F3D-418D-9EDF393AE685}"/>
              </a:ext>
            </a:extLst>
          </p:cNvPr>
          <p:cNvSpPr/>
          <p:nvPr/>
        </p:nvSpPr>
        <p:spPr>
          <a:xfrm>
            <a:off x="9304714" y="4901429"/>
            <a:ext cx="26088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spcAft>
                <a:spcPts val="0"/>
              </a:spcAft>
            </a:pPr>
            <a:r>
              <a:rPr lang="en-US" altLang="zh-CN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08.03.01 </a:t>
            </a:r>
            <a:r>
              <a:rPr lang="en-US" altLang="zh-CN" sz="12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Construction</a:t>
            </a:r>
            <a:r>
              <a:rPr lang="zh-CN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13.03.02 </a:t>
            </a:r>
            <a:r>
              <a:rPr lang="en-US" altLang="zh-CN" sz="12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Electric Power Engineering and Electrical Engineering</a:t>
            </a:r>
            <a:r>
              <a:rPr lang="zh-CN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20.03.01 </a:t>
            </a:r>
            <a:r>
              <a:rPr lang="en-US" altLang="zh-CN" sz="1200" dirty="0" err="1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Technosphere</a:t>
            </a:r>
            <a:r>
              <a:rPr lang="en-US" altLang="zh-CN" sz="12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Safety</a:t>
            </a:r>
            <a:endParaRPr lang="ru-RU" altLang="zh-CN" sz="1200" dirty="0"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r>
              <a:rPr lang="ru-RU" altLang="zh-CN" sz="12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27.03.05 </a:t>
            </a:r>
            <a:r>
              <a:rPr lang="en-US" altLang="zh-CN" sz="12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Innovation Studies</a:t>
            </a:r>
            <a:r>
              <a:rPr lang="zh-CN" altLang="en-US" sz="12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200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Master’s</a:t>
            </a:r>
            <a:r>
              <a:rPr lang="ru-RU" altLang="zh-CN" sz="12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</a:t>
            </a:r>
            <a:endParaRPr lang="en-US" altLang="zh-CN" sz="1200" dirty="0" smtClean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r>
              <a:rPr lang="en-US" altLang="zh-CN" sz="1200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Postgraduate’s </a:t>
            </a:r>
            <a:r>
              <a:rPr lang="en-US" altLang="zh-CN" sz="1200" dirty="0" err="1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programmes</a:t>
            </a:r>
            <a:endParaRPr lang="zh-CN" altLang="en-US" sz="12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2C654E7C-FA22-5FE9-00E9-BEA67BD541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0750067" y="253788"/>
            <a:ext cx="1054339" cy="105433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A6A6412A-D24B-925F-2DAA-1D93374C8D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262366" y="170400"/>
            <a:ext cx="1047169" cy="10471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37060" y="1785010"/>
            <a:ext cx="16611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School of Humanities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72092" y="1785010"/>
            <a:ext cx="16671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Oil School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79038" y="1400762"/>
            <a:ext cx="21137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School of Physical Education and Sports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04332" y="2411268"/>
            <a:ext cx="2105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School of Law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35728" y="4662894"/>
            <a:ext cx="18577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School of Digital Economy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023699" y="4682682"/>
            <a:ext cx="1945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Ecological School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816602" y="4718688"/>
            <a:ext cx="2076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School of Digital Technologies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846020" y="4488415"/>
            <a:ext cx="18850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Polytechnic School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262872" y="3198479"/>
            <a:ext cx="2586051" cy="1135164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xmlns="" id="{4600551C-5638-E71A-7B3B-7B7D7327BC4F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140"/>
          <a:stretch/>
        </p:blipFill>
        <p:spPr>
          <a:xfrm>
            <a:off x="6354410" y="3243309"/>
            <a:ext cx="317482" cy="425026"/>
          </a:xfrm>
          <a:prstGeom prst="rect">
            <a:avLst/>
          </a:prstGeom>
        </p:spPr>
      </p:pic>
      <p:sp>
        <p:nvSpPr>
          <p:cNvPr id="46" name="Прямоугольник 45"/>
          <p:cNvSpPr/>
          <p:nvPr/>
        </p:nvSpPr>
        <p:spPr>
          <a:xfrm>
            <a:off x="6639144" y="3198485"/>
            <a:ext cx="2076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 smtClean="0">
                <a:latin typeface="微软雅黑" panose="020B0503020204020204" charset="-122"/>
                <a:ea typeface="微软雅黑" panose="020B0503020204020204" charset="-122"/>
              </a:rPr>
              <a:t>Higher School of Digital Technologies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549CA314-72BE-7527-4BA6-302A76E782D5}"/>
              </a:ext>
            </a:extLst>
          </p:cNvPr>
          <p:cNvSpPr/>
          <p:nvPr/>
        </p:nvSpPr>
        <p:spPr>
          <a:xfrm>
            <a:off x="6196849" y="3595892"/>
            <a:ext cx="279032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spcAft>
                <a:spcPts val="0"/>
              </a:spcAft>
            </a:pPr>
            <a:r>
              <a:rPr lang="zh-CN" altLang="en-US" sz="1300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en-US" altLang="zh-CN" sz="1300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09.03.04 Software Engineering</a:t>
            </a:r>
          </a:p>
          <a:p>
            <a:pPr indent="0" algn="just" fontAlgn="auto">
              <a:spcAft>
                <a:spcPts val="0"/>
              </a:spcAft>
            </a:pPr>
            <a:r>
              <a:rPr lang="ru-RU" altLang="zh-CN" sz="1300" b="1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altLang="zh-CN" sz="1300" b="1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taught in English</a:t>
            </a:r>
            <a:r>
              <a:rPr lang="ru-RU" altLang="zh-CN" sz="1300" b="1" dirty="0" smtClean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zh-CN" altLang="en-US" sz="13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955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B5388F-C570-74B8-D4A5-555EFD3C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27063" y="5192713"/>
            <a:ext cx="3923998" cy="1539070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7063" y="1145606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2C84B7B1-C0DE-0BE1-B7C5-214AEEE492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0" r="6905"/>
          <a:stretch>
            <a:fillRect/>
          </a:stretch>
        </p:blipFill>
        <p:spPr>
          <a:xfrm>
            <a:off x="5147378" y="3418689"/>
            <a:ext cx="3186387" cy="23299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27060" y="3134591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0" y="123578"/>
            <a:ext cx="12192000" cy="861774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ja-JP" sz="5000" b="1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Language </a:t>
            </a:r>
            <a:r>
              <a:rPr lang="en-US" altLang="ja-JP" sz="5000" b="1" dirty="0" err="1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Centres</a:t>
            </a:r>
            <a:endParaRPr lang="ru-RU" sz="50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547638" y="1027101"/>
            <a:ext cx="38896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sz="20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Preparatory Department</a:t>
            </a:r>
            <a:r>
              <a:rPr lang="zh-CN" altLang="en-US" sz="28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
</a:t>
            </a:r>
            <a:r>
              <a:rPr lang="en-US" altLang="zh-CN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Application period</a:t>
            </a: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：</a:t>
            </a: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April 1</a:t>
            </a:r>
            <a:r>
              <a:rPr lang="zh-CN" altLang="en-US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－</a:t>
            </a:r>
            <a:endParaRPr lang="en-US" altLang="zh-CN" sz="1600" dirty="0" smtClean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Calibri" panose="020F0502020204030204"/>
            </a:endParaRPr>
          </a:p>
          <a:p>
            <a:pPr>
              <a:buSzPts val="1800"/>
            </a:pP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August 15</a:t>
            </a:r>
            <a:endParaRPr lang="zh-CN" altLang="en-US" sz="16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Calibri" panose="020F0502020204030204"/>
            </a:endParaRPr>
          </a:p>
          <a:p>
            <a:pPr>
              <a:buSzPts val="1800"/>
            </a:pPr>
            <a:r>
              <a:rPr lang="en-US" altLang="zh-CN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Start of studies</a:t>
            </a: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：</a:t>
            </a: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October 1</a:t>
            </a:r>
            <a:endParaRPr lang="zh-CN" altLang="en-US" sz="16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Calibri" panose="020F0502020204030204"/>
            </a:endParaRPr>
          </a:p>
          <a:p>
            <a:pPr>
              <a:buSzPts val="1800"/>
            </a:pPr>
            <a:r>
              <a:rPr lang="en-US" altLang="zh-CN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Duration</a:t>
            </a:r>
            <a:r>
              <a:rPr lang="zh-CN" altLang="en-US" sz="20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： </a:t>
            </a:r>
            <a:r>
              <a:rPr lang="zh-CN" altLang="en-US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1</a:t>
            </a:r>
            <a:r>
              <a:rPr lang="ru-RU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 </a:t>
            </a: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year</a:t>
            </a:r>
            <a:r>
              <a:rPr lang="zh-CN" altLang="en-US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，2160</a:t>
            </a:r>
            <a:r>
              <a:rPr lang="ru-RU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 </a:t>
            </a: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hours</a:t>
            </a:r>
            <a:r>
              <a:rPr lang="ru-RU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/>
            </a:r>
            <a:br>
              <a:rPr lang="ru-RU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</a:b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(including</a:t>
            </a:r>
            <a:r>
              <a:rPr lang="ru-RU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 </a:t>
            </a:r>
            <a:r>
              <a:rPr lang="zh-CN" altLang="en-US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1120</a:t>
            </a:r>
            <a:r>
              <a:rPr lang="ru-RU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 </a:t>
            </a: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classroom hours</a:t>
            </a:r>
            <a:r>
              <a:rPr lang="ru-RU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)</a:t>
            </a:r>
            <a:endParaRPr lang="ru-RU" sz="1600" dirty="0">
              <a:latin typeface="Montserrat Medium" pitchFamily="50" charset="-5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934355" y="1139241"/>
            <a:ext cx="3472658" cy="202936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6C855BE-D7D5-2228-E990-007C8F9196C2}"/>
              </a:ext>
            </a:extLst>
          </p:cNvPr>
          <p:cNvSpPr txBox="1"/>
          <p:nvPr/>
        </p:nvSpPr>
        <p:spPr>
          <a:xfrm>
            <a:off x="657364" y="5269750"/>
            <a:ext cx="37292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Contacts</a:t>
            </a:r>
            <a:r>
              <a:rPr lang="ru-RU" altLang="zh-CN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:</a:t>
            </a:r>
            <a:endParaRPr lang="en-US" altLang="zh-CN" b="1" dirty="0" smtClean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  <a:p>
            <a:pPr>
              <a:buSzPts val="1800"/>
            </a:pPr>
            <a:endParaRPr lang="zh-CN" altLang="en-US" b="1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  <a:p>
            <a:pPr>
              <a:buSzPts val="1800"/>
            </a:pP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  <a:hlinkClick r:id="rId3"/>
              </a:rPr>
              <a:t>ugrasu.international@gmail.com</a:t>
            </a:r>
            <a:endParaRPr lang="en-US" altLang="zh-CN" sz="1600" dirty="0" smtClean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  <a:p>
            <a:pPr>
              <a:buSzPts val="1800"/>
            </a:pPr>
            <a:endParaRPr lang="en-US" altLang="zh-CN" sz="16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  <a:p>
            <a:pPr>
              <a:buSzPts val="1800"/>
            </a:pPr>
            <a:r>
              <a:rPr lang="en-US" altLang="zh-CN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+79825544517</a:t>
            </a:r>
            <a:r>
              <a:rPr lang="zh-CN" altLang="en-US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（</a:t>
            </a:r>
            <a:r>
              <a:rPr lang="en-US" altLang="zh-CN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WhatsAp</a:t>
            </a:r>
            <a:r>
              <a:rPr lang="en-US" altLang="zh-CN" sz="1600" dirty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p</a:t>
            </a:r>
            <a:r>
              <a:rPr lang="zh-CN" altLang="en-US" sz="1600" dirty="0" smtClean="0"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）</a:t>
            </a:r>
            <a:endParaRPr lang="ru-RU" altLang="zh-CN" sz="16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93169A0-339E-6514-D9B9-84B67AD287E3}"/>
              </a:ext>
            </a:extLst>
          </p:cNvPr>
          <p:cNvSpPr txBox="1"/>
          <p:nvPr/>
        </p:nvSpPr>
        <p:spPr>
          <a:xfrm>
            <a:off x="612086" y="3195054"/>
            <a:ext cx="3753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  <a:buNone/>
            </a:pPr>
            <a:r>
              <a:rPr lang="en-US" altLang="zh-CN" b="1" i="0" dirty="0" smtClean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Russian as Foreign Language (5</a:t>
            </a:r>
            <a:r>
              <a:rPr lang="ru-RU" altLang="zh-CN" b="1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profiles</a:t>
            </a:r>
            <a:r>
              <a:rPr lang="zh-CN" altLang="en-US" b="1" i="0" dirty="0" smtClean="0">
                <a:solidFill>
                  <a:srgbClr val="0070C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ru-RU" altLang="zh-CN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54C5793-7380-F1AE-038A-7B559BAC8D84}"/>
              </a:ext>
            </a:extLst>
          </p:cNvPr>
          <p:cNvSpPr txBox="1"/>
          <p:nvPr/>
        </p:nvSpPr>
        <p:spPr>
          <a:xfrm>
            <a:off x="657364" y="3859043"/>
            <a:ext cx="1733346" cy="866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50"/>
              </a:spcBef>
            </a:pPr>
            <a:r>
              <a:rPr lang="en-US" altLang="zh-CN" sz="1400" b="0" i="0" dirty="0" smtClean="0">
                <a:solidFill>
                  <a:srgbClr val="0F111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Humanities</a:t>
            </a:r>
            <a:endParaRPr lang="zh-CN" altLang="en-US" sz="1400" b="0" i="0" dirty="0">
              <a:solidFill>
                <a:srgbClr val="0F1115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>
              <a:spcBef>
                <a:spcPts val="450"/>
              </a:spcBef>
            </a:pPr>
            <a:r>
              <a:rPr lang="en-US" altLang="zh-CN" sz="1400" b="0" i="0" dirty="0" smtClean="0">
                <a:solidFill>
                  <a:srgbClr val="0F111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Medical</a:t>
            </a:r>
            <a:endParaRPr lang="ru-RU" altLang="zh-CN" sz="1400" b="0" i="0" dirty="0" smtClean="0">
              <a:solidFill>
                <a:srgbClr val="0F1115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>
              <a:spcBef>
                <a:spcPts val="450"/>
              </a:spcBef>
            </a:pPr>
            <a:r>
              <a:rPr lang="en-US" altLang="zh-CN" sz="14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Engineering</a:t>
            </a:r>
            <a:endParaRPr lang="ru-RU" altLang="zh-CN" sz="1400" dirty="0" smtClean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83B205-9380-E418-CBBA-C6C96B03D700}"/>
              </a:ext>
            </a:extLst>
          </p:cNvPr>
          <p:cNvSpPr txBox="1"/>
          <p:nvPr/>
        </p:nvSpPr>
        <p:spPr>
          <a:xfrm>
            <a:off x="5074131" y="1271341"/>
            <a:ext cx="30466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b="1" dirty="0" smtClean="0">
                <a:solidFill>
                  <a:srgbClr val="0070C0"/>
                </a:solidFill>
                <a:latin typeface="Montserrat Medium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Centre for Chinese Language and Culture </a:t>
            </a:r>
            <a:endParaRPr lang="ru-RU" altLang="zh-CN" b="1" dirty="0">
              <a:solidFill>
                <a:srgbClr val="0070C0"/>
              </a:solidFill>
              <a:latin typeface="Montserrat Medium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2C8B535-112B-5B93-0540-AF3A74D60B23}"/>
              </a:ext>
            </a:extLst>
          </p:cNvPr>
          <p:cNvSpPr txBox="1"/>
          <p:nvPr/>
        </p:nvSpPr>
        <p:spPr>
          <a:xfrm>
            <a:off x="5074131" y="2049772"/>
            <a:ext cx="33328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YuDao</a:t>
            </a:r>
            <a:r>
              <a:rPr lang="en-US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 Centre brings together people interested in studying Chinese Language, culture, customs and traditions</a:t>
            </a:r>
            <a:endParaRPr lang="ru-RU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Montserrat Medium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220EA163-6DC5-3194-1F88-7CC9F0EDCC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52228" y="5902129"/>
            <a:ext cx="914263" cy="9142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6198" y="5848632"/>
            <a:ext cx="992717" cy="967761"/>
          </a:xfrm>
          <a:prstGeom prst="rect">
            <a:avLst/>
          </a:prstGeom>
        </p:spPr>
      </p:pic>
      <p:pic>
        <p:nvPicPr>
          <p:cNvPr id="3076" name="Picture 4" descr="https://sun9-45.userapi.com/s/v1/ig2/jUtRjbYKPVpDCXucxc_smL06ZXI9Lr0vtNZQwjLhyY69TgFOJWbe8-a6GgfXBrda_PpFEw-WpSHAqA05iZum0lOW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t="8229" r="10290"/>
          <a:stretch/>
        </p:blipFill>
        <p:spPr bwMode="auto">
          <a:xfrm>
            <a:off x="8695417" y="1077872"/>
            <a:ext cx="2957964" cy="2152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  <a:extLst/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38341F18-6753-647A-D1B2-3276E0B093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417" y="3418689"/>
            <a:ext cx="3083631" cy="23079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293965" y="3870254"/>
            <a:ext cx="2143290" cy="587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en-US" altLang="zh-CN" sz="14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Natural Science</a:t>
            </a:r>
            <a:endParaRPr lang="zh-CN" altLang="en-US" sz="14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>
              <a:spcBef>
                <a:spcPts val="450"/>
              </a:spcBef>
            </a:pPr>
            <a:r>
              <a:rPr lang="en-US" altLang="zh-CN" sz="14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Economics</a:t>
            </a:r>
            <a:endParaRPr lang="zh-CN" altLang="en-US" sz="14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087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7C6580-BA1E-BA4C-7DD2-1A091BA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19CA452-5D01-F81A-D018-0F21A950B717}"/>
              </a:ext>
            </a:extLst>
          </p:cNvPr>
          <p:cNvSpPr txBox="1"/>
          <p:nvPr/>
        </p:nvSpPr>
        <p:spPr>
          <a:xfrm>
            <a:off x="1" y="253788"/>
            <a:ext cx="12191999" cy="707886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🔬 </a:t>
            </a: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Key </a:t>
            </a:r>
            <a:r>
              <a:rPr lang="en-US" altLang="zh-CN" sz="40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research areas </a:t>
            </a: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of </a:t>
            </a:r>
            <a:r>
              <a:rPr lang="en-US" altLang="zh-CN" sz="4000" b="1" dirty="0" err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Yugra</a:t>
            </a: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State University</a:t>
            </a:r>
            <a:endParaRPr kumimoji="0" lang="zh-CN" altLang="fr-FR" sz="2000" b="1" i="0" u="none" strike="noStrike" kern="1200" cap="none" spc="0" normalizeH="0" baseline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37E6AE2-D560-EB6F-C992-E45A2F0CAB33}"/>
              </a:ext>
            </a:extLst>
          </p:cNvPr>
          <p:cNvSpPr/>
          <p:nvPr/>
        </p:nvSpPr>
        <p:spPr>
          <a:xfrm>
            <a:off x="342900" y="1190626"/>
            <a:ext cx="11591925" cy="553402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spcAft>
                <a:spcPts val="0"/>
              </a:spcAft>
            </a:pPr>
            <a:r>
              <a:rPr lang="en-US" altLang="zh-CN" sz="1600" dirty="0" err="1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Yugra</a:t>
            </a:r>
            <a:r>
              <a:rPr lang="en-US" altLang="zh-CN" sz="1600" dirty="0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State University </a:t>
            </a:r>
            <a:r>
              <a:rPr lang="en-US" altLang="zh-CN" sz="1600" dirty="0" smtClean="0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is </a:t>
            </a:r>
            <a:r>
              <a:rPr lang="en-US" altLang="zh-CN" sz="1600" dirty="0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a leading regional university whose research priorities are closely tied to the strategic needs of the Khanty-</a:t>
            </a:r>
            <a:r>
              <a:rPr lang="en-US" altLang="zh-CN" sz="1600" dirty="0" err="1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Mansiysk</a:t>
            </a:r>
            <a:r>
              <a:rPr lang="en-US" altLang="zh-CN" sz="1600" dirty="0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Autonomous </a:t>
            </a:r>
            <a:r>
              <a:rPr lang="en-US" altLang="zh-CN" sz="1600" dirty="0" err="1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Okrug</a:t>
            </a:r>
            <a:r>
              <a:rPr lang="en-US" altLang="zh-CN" sz="1600" dirty="0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– </a:t>
            </a:r>
            <a:r>
              <a:rPr lang="en-US" altLang="zh-CN" sz="1600" dirty="0" err="1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Yugra</a:t>
            </a:r>
            <a:r>
              <a:rPr lang="en-US" altLang="zh-CN" sz="1600" dirty="0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 particularly the energy and ecological sectors of the Russian North and Arctic</a:t>
            </a:r>
            <a:r>
              <a:rPr lang="en-US" altLang="zh-CN" sz="1600" dirty="0" smtClean="0">
                <a:solidFill>
                  <a:srgbClr val="00206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.</a:t>
            </a:r>
          </a:p>
          <a:p>
            <a:pPr indent="0" algn="just" fontAlgn="auto">
              <a:spcAft>
                <a:spcPts val="0"/>
              </a:spcAft>
            </a:pPr>
            <a:endParaRPr lang="en-US" altLang="zh-CN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endParaRPr lang="en-US" altLang="zh-CN" sz="1400" dirty="0" smtClean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7669" y="1899405"/>
            <a:ext cx="355282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quote-cjk-patch"/>
              </a:rPr>
              <a:t>⚡ Energy and Arctic Technologies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quote-cjk-patch"/>
              </a:rPr>
              <a:t>Reliable and high-quality power supply for the Far North and Arctic regions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quote-cjk-patch"/>
              </a:rPr>
              <a:t>Digitalization of the power industry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quote-cjk-patch"/>
              </a:rPr>
              <a:t>Resource-saving technologies for hydrocarbon development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quote-cjk-patch"/>
              </a:rPr>
              <a:t>High-tech equipment for the oil and gas sector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quote-cjk-patch"/>
              </a:rPr>
              <a:t>Four major projects underway in electric power engineering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57700" y="1887915"/>
            <a:ext cx="29432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8755"/>
                </a:solidFill>
                <a:latin typeface="quote-cjk-patch"/>
              </a:rPr>
              <a:t>🌿 </a:t>
            </a:r>
            <a:r>
              <a:rPr lang="en-US" sz="1400" b="1" dirty="0">
                <a:solidFill>
                  <a:srgbClr val="008755"/>
                </a:solidFill>
                <a:latin typeface="quote-cjk-patch"/>
              </a:rPr>
              <a:t>Ecology, Climate Change, and Carbon Monitoring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755"/>
                </a:solidFill>
                <a:latin typeface="quote-cjk-patch"/>
              </a:rPr>
              <a:t>Pioneer in digital carbon monitoring and operator of a carbon polygon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755"/>
                </a:solidFill>
                <a:latin typeface="quote-cjk-patch"/>
              </a:rPr>
              <a:t>Environmental dynamics and global climate change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755"/>
                </a:solidFill>
                <a:latin typeface="quote-cjk-patch"/>
              </a:rPr>
              <a:t>Role of bogs in carbon cycles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755"/>
                </a:solidFill>
                <a:latin typeface="quote-cjk-patch"/>
              </a:rPr>
              <a:t>Mycorrhizal biotechnology for reforestation and climate projects</a:t>
            </a:r>
            <a:endParaRPr lang="en-US" sz="1400" b="0" i="0" dirty="0">
              <a:solidFill>
                <a:srgbClr val="008755"/>
              </a:solidFill>
              <a:effectLst/>
              <a:latin typeface="quote-cjk-patch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58200" y="1899405"/>
            <a:ext cx="32289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  <a:latin typeface="quote-cjk-patch"/>
              </a:rPr>
              <a:t>💻 Information Technology and Mathematical Modeling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  <a:latin typeface="quote-cjk-patch"/>
              </a:rPr>
              <a:t>Nonlinear dynamics and process control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  <a:latin typeface="quote-cjk-patch"/>
              </a:rPr>
              <a:t>Mathematical modeling for natural science and socio-economic problems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  <a:latin typeface="quote-cjk-patch"/>
              </a:rPr>
              <a:t>IT solutions for complex technical and natural systems</a:t>
            </a:r>
            <a:endParaRPr lang="en-US" sz="1400" b="0" i="0" dirty="0">
              <a:solidFill>
                <a:srgbClr val="0070C0"/>
              </a:solidFill>
              <a:effectLst/>
              <a:latin typeface="quote-cjk-patch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69" y="4335411"/>
            <a:ext cx="3449701" cy="2147080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4335411"/>
            <a:ext cx="3643312" cy="214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657" y="4335412"/>
            <a:ext cx="2218059" cy="214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39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7C6580-BA1E-BA4C-7DD2-1A091BA0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19CA452-5D01-F81A-D018-0F21A950B717}"/>
              </a:ext>
            </a:extLst>
          </p:cNvPr>
          <p:cNvSpPr txBox="1"/>
          <p:nvPr/>
        </p:nvSpPr>
        <p:spPr>
          <a:xfrm>
            <a:off x="1" y="253788"/>
            <a:ext cx="12191999" cy="707886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22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🔬 </a:t>
            </a: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Key </a:t>
            </a:r>
            <a:r>
              <a:rPr lang="en-US" altLang="zh-CN" sz="40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research areas </a:t>
            </a: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of </a:t>
            </a:r>
            <a:r>
              <a:rPr lang="en-US" altLang="zh-CN" sz="4000" b="1" dirty="0" err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Yugra</a:t>
            </a: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State University</a:t>
            </a:r>
            <a:endParaRPr kumimoji="0" lang="zh-CN" altLang="fr-FR" sz="2000" b="1" i="0" u="none" strike="noStrike" kern="1200" cap="none" spc="0" normalizeH="0" baseline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337E6AE2-D560-EB6F-C992-E45A2F0CAB33}"/>
              </a:ext>
            </a:extLst>
          </p:cNvPr>
          <p:cNvSpPr/>
          <p:nvPr/>
        </p:nvSpPr>
        <p:spPr>
          <a:xfrm>
            <a:off x="342900" y="1190626"/>
            <a:ext cx="11591925" cy="553402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just" fontAlgn="auto">
              <a:spcAft>
                <a:spcPts val="0"/>
              </a:spcAft>
            </a:pPr>
            <a:endParaRPr lang="en-US" altLang="zh-CN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endParaRPr lang="en-US" altLang="zh-CN" sz="1400" dirty="0" smtClean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 fontAlgn="auto">
              <a:spcAft>
                <a:spcPts val="0"/>
              </a:spcAft>
            </a:pPr>
            <a:endParaRPr lang="zh-CN" altLang="en-US" sz="1400" dirty="0">
              <a:solidFill>
                <a:srgbClr val="0070C0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5269" y="1471227"/>
            <a:ext cx="34861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  <a:latin typeface="quote-cjk-patch"/>
              </a:rPr>
              <a:t>⚖️ Social, Legal, and Economic Research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quote-cjk-patch"/>
              </a:rPr>
              <a:t>Institutional transformation in resource-producing regions under digitalization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quote-cjk-patch"/>
              </a:rPr>
              <a:t>Effective law enforcement and human rights activities in northern territories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  <a:latin typeface="quote-cjk-patch"/>
              </a:rPr>
              <a:t>Regional linguistic studies</a:t>
            </a:r>
            <a:endParaRPr lang="en-US" sz="1400" b="0" i="0" dirty="0">
              <a:solidFill>
                <a:srgbClr val="7030A0"/>
              </a:solidFill>
              <a:effectLst/>
              <a:latin typeface="quote-cjk-patch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71975" y="1444231"/>
            <a:ext cx="30099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📚 </a:t>
            </a:r>
            <a:r>
              <a:rPr lang="en-US" sz="1400" b="1" dirty="0" smtClean="0">
                <a:solidFill>
                  <a:srgbClr val="002060"/>
                </a:solidFill>
                <a:latin typeface="quote-cjk-patch"/>
              </a:rPr>
              <a:t>Preservation </a:t>
            </a:r>
            <a:r>
              <a:rPr lang="en-US" sz="1400" b="1" dirty="0">
                <a:solidFill>
                  <a:srgbClr val="002060"/>
                </a:solidFill>
                <a:latin typeface="quote-cjk-patch"/>
              </a:rPr>
              <a:t>of Indigenous Cultures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quote-cjk-patch"/>
              </a:rPr>
              <a:t>Preservation and development of Khanty and Mansi socio-cultural traditions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quote-cjk-patch"/>
              </a:rPr>
              <a:t>Collection and processing of dialect materials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quote-cjk-patch"/>
              </a:rPr>
              <a:t>Research in Finno-Ugric studies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  <a:latin typeface="quote-cjk-patch"/>
              </a:rPr>
              <a:t>Translation and publication of the Mansi epic</a:t>
            </a:r>
            <a:endParaRPr lang="en-US" sz="1400" b="0" i="0" dirty="0">
              <a:solidFill>
                <a:srgbClr val="002060"/>
              </a:solidFill>
              <a:effectLst/>
              <a:latin typeface="quote-cjk-patch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262938" y="1444231"/>
            <a:ext cx="32289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🛢</a:t>
            </a:r>
            <a:r>
              <a:rPr lang="en-US" sz="1400" b="1" dirty="0" err="1" smtClean="0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Petrochemistry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, Geology, and </a:t>
            </a:r>
            <a:r>
              <a:rPr lang="en-US" sz="1400" b="1" dirty="0" err="1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Geoecology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latin typeface="quote-cjk-patch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Strong scientific schools in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petrochemistry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 and geology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Research aligned with the region's resource extraction profile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Geoecological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quote-cjk-patch"/>
              </a:rPr>
              <a:t> assessment of oil and gas operations</a:t>
            </a:r>
            <a:endParaRPr lang="en-US" sz="1400" b="0" i="0" dirty="0">
              <a:solidFill>
                <a:schemeClr val="accent2">
                  <a:lumMod val="50000"/>
                </a:schemeClr>
              </a:solidFill>
              <a:effectLst/>
              <a:latin typeface="quote-cjk-patch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08" y="4362655"/>
            <a:ext cx="3181872" cy="212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75" y="4307370"/>
            <a:ext cx="3270777" cy="217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938" y="4335756"/>
            <a:ext cx="3147466" cy="215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12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B5388F-C570-74B8-D4A5-555EFD3C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27063" y="4075590"/>
            <a:ext cx="3923998" cy="2464583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7063" y="1263768"/>
            <a:ext cx="3923998" cy="254465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0" y="123578"/>
            <a:ext cx="12192000" cy="784830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4500" b="1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Student and Sports Life</a:t>
            </a:r>
            <a:endParaRPr lang="zh-CN" altLang="en-US" sz="45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547638" y="1381931"/>
            <a:ext cx="3923998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Events</a:t>
            </a:r>
            <a:endParaRPr lang="ru-RU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Cultural</a:t>
            </a:r>
          </a:p>
          <a:p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Sports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Patriotic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Volunteering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305727" y="1304951"/>
            <a:ext cx="3472658" cy="202936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6C855BE-D7D5-2228-E990-007C8F9196C2}"/>
              </a:ext>
            </a:extLst>
          </p:cNvPr>
          <p:cNvSpPr txBox="1"/>
          <p:nvPr/>
        </p:nvSpPr>
        <p:spPr>
          <a:xfrm>
            <a:off x="575750" y="4584284"/>
            <a:ext cx="382662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altLang="zh-CN" sz="2000" b="1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Students can also take part in</a:t>
            </a:r>
            <a:r>
              <a:rPr lang="en-US" altLang="zh-CN" sz="20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600" dirty="0" smtClean="0">
                <a:latin typeface="Montserrat Medium"/>
                <a:ea typeface="Microsoft YaHei" panose="020B0503020204020204" pitchFamily="34" charset="-122"/>
              </a:rPr>
              <a:t>federal and regional events</a:t>
            </a:r>
            <a:r>
              <a:rPr lang="ru-RU" altLang="zh-CN" sz="1600" dirty="0" smtClean="0">
                <a:latin typeface="Montserrat Medium"/>
                <a:ea typeface="Microsoft YaHei" panose="020B0503020204020204" pitchFamily="34" charset="-122"/>
              </a:rPr>
              <a:t>, </a:t>
            </a:r>
            <a:r>
              <a:rPr lang="en-US" altLang="zh-CN" sz="1600" dirty="0" smtClean="0">
                <a:latin typeface="Montserrat Medium"/>
                <a:ea typeface="Microsoft YaHei" panose="020B0503020204020204" pitchFamily="34" charset="-122"/>
              </a:rPr>
              <a:t>such as</a:t>
            </a:r>
            <a:r>
              <a:rPr lang="ru-RU" altLang="zh-CN" sz="1600" dirty="0" smtClean="0">
                <a:latin typeface="Montserrat Medium"/>
                <a:ea typeface="Microsoft YaHei" panose="020B0503020204020204" pitchFamily="34" charset="-122"/>
              </a:rPr>
              <a:t> </a:t>
            </a:r>
            <a:r>
              <a:rPr lang="en-US" altLang="zh-CN" sz="1600" dirty="0" smtClean="0">
                <a:latin typeface="Montserrat Medium"/>
                <a:ea typeface="Microsoft YaHei" panose="020B0503020204020204" pitchFamily="34" charset="-122"/>
              </a:rPr>
              <a:t>scientific forums</a:t>
            </a:r>
            <a:r>
              <a:rPr lang="ru-RU" altLang="zh-CN" sz="1600" dirty="0" smtClean="0">
                <a:latin typeface="Montserrat Medium"/>
                <a:ea typeface="Microsoft YaHei" panose="020B0503020204020204" pitchFamily="34" charset="-122"/>
              </a:rPr>
              <a:t>, </a:t>
            </a:r>
            <a:r>
              <a:rPr lang="en-US" altLang="zh-CN" sz="1600" dirty="0" smtClean="0">
                <a:latin typeface="Montserrat Medium"/>
                <a:ea typeface="Microsoft YaHei" panose="020B0503020204020204" pitchFamily="34" charset="-122"/>
              </a:rPr>
              <a:t>volunteer activities</a:t>
            </a:r>
            <a:r>
              <a:rPr lang="ru-RU" altLang="zh-CN" sz="1600" dirty="0" smtClean="0">
                <a:latin typeface="Montserrat Medium"/>
                <a:ea typeface="Microsoft YaHei" panose="020B0503020204020204" pitchFamily="34" charset="-122"/>
              </a:rPr>
              <a:t>, </a:t>
            </a:r>
            <a:r>
              <a:rPr lang="en-US" altLang="zh-CN" sz="1600" dirty="0" smtClean="0">
                <a:latin typeface="Montserrat Medium"/>
                <a:ea typeface="Microsoft YaHei" panose="020B0503020204020204" pitchFamily="34" charset="-122"/>
              </a:rPr>
              <a:t>creative competitions and</a:t>
            </a:r>
            <a:r>
              <a:rPr lang="ru-RU" altLang="zh-CN" sz="1600" dirty="0" smtClean="0">
                <a:latin typeface="Montserrat Medium"/>
                <a:ea typeface="Microsoft YaHei" panose="020B0503020204020204" pitchFamily="34" charset="-122"/>
              </a:rPr>
              <a:t> </a:t>
            </a:r>
            <a:r>
              <a:rPr lang="en-US" altLang="zh-CN" sz="1600" dirty="0" smtClean="0">
                <a:latin typeface="Montserrat Medium"/>
                <a:ea typeface="Microsoft YaHei" panose="020B0503020204020204" pitchFamily="34" charset="-122"/>
              </a:rPr>
              <a:t>sports competitions</a:t>
            </a:r>
            <a:r>
              <a:rPr lang="ru-RU" altLang="zh-CN" sz="1600" dirty="0" smtClean="0">
                <a:latin typeface="Montserrat Medium"/>
                <a:ea typeface="Microsoft YaHei" panose="020B0503020204020204" pitchFamily="34" charset="-122"/>
              </a:rPr>
              <a:t>.</a:t>
            </a:r>
            <a:endParaRPr lang="zh-CN" altLang="en-US" sz="1600" dirty="0">
              <a:latin typeface="Montserrat Medium"/>
              <a:ea typeface="Microsoft YaHei" panose="020B0503020204020204" pitchFamily="34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B83B205-9380-E418-CBBA-C6C96B03D700}"/>
              </a:ext>
            </a:extLst>
          </p:cNvPr>
          <p:cNvSpPr txBox="1"/>
          <p:nvPr/>
        </p:nvSpPr>
        <p:spPr>
          <a:xfrm>
            <a:off x="8355316" y="1491112"/>
            <a:ext cx="3480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Sports Complex</a:t>
            </a:r>
            <a:endParaRPr lang="zh-CN" altLang="en-US" sz="24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2C8B535-112B-5B93-0540-AF3A74D60B23}"/>
              </a:ext>
            </a:extLst>
          </p:cNvPr>
          <p:cNvSpPr txBox="1"/>
          <p:nvPr/>
        </p:nvSpPr>
        <p:spPr>
          <a:xfrm>
            <a:off x="8428907" y="2041237"/>
            <a:ext cx="33328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7</a:t>
            </a:r>
            <a:r>
              <a:rPr lang="ru-RU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sport grounds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  <a:p>
            <a:pPr>
              <a:buSzPts val="1800"/>
            </a:pP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50</a:t>
            </a:r>
            <a:r>
              <a:rPr lang="ru-RU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m pool</a:t>
            </a:r>
            <a:endParaRPr lang="ru-RU" altLang="zh-CN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  <a:p>
            <a:pPr>
              <a:buSzPts val="1800"/>
            </a:pP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8</a:t>
            </a:r>
            <a:r>
              <a:rPr lang="ru-RU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Open Sans"/>
              </a:rPr>
              <a:t>sports sections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Open Sans"/>
            </a:endParaRPr>
          </a:p>
        </p:txBody>
      </p:sp>
      <p:pic>
        <p:nvPicPr>
          <p:cNvPr id="27" name="Рисунок 1">
            <a:extLst>
              <a:ext uri="{FF2B5EF4-FFF2-40B4-BE49-F238E27FC236}">
                <a16:creationId xmlns:a16="http://schemas.microsoft.com/office/drawing/2014/main" xmlns="" id="{6EDBCC03-2B0C-E07C-8B9B-CD93C28FF1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801" y="4202365"/>
            <a:ext cx="3510181" cy="2337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29" name="Рисунок 4">
            <a:extLst>
              <a:ext uri="{FF2B5EF4-FFF2-40B4-BE49-F238E27FC236}">
                <a16:creationId xmlns:a16="http://schemas.microsoft.com/office/drawing/2014/main" xmlns="" id="{A2976CC6-2E6F-A4C2-45C4-1886F94167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071" y="1242509"/>
            <a:ext cx="1972578" cy="1479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pic>
        <p:nvPicPr>
          <p:cNvPr id="30" name="Рисунок 5">
            <a:extLst>
              <a:ext uri="{FF2B5EF4-FFF2-40B4-BE49-F238E27FC236}">
                <a16:creationId xmlns:a16="http://schemas.microsoft.com/office/drawing/2014/main" xmlns="" id="{D85D8523-DEC6-9200-A94E-158D7B688E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9"/>
          <a:stretch>
            <a:fillRect/>
          </a:stretch>
        </p:blipFill>
        <p:spPr>
          <a:xfrm>
            <a:off x="6276204" y="2517611"/>
            <a:ext cx="1948047" cy="1506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8305727" y="3847455"/>
            <a:ext cx="3627246" cy="2544651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8281725" y="4150284"/>
            <a:ext cx="362724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500" b="1" dirty="0" err="1" smtClean="0">
                <a:solidFill>
                  <a:srgbClr val="212529"/>
                </a:solidFill>
                <a:latin typeface="Montserrat Medium"/>
              </a:rPr>
              <a:t>YuSU</a:t>
            </a:r>
            <a:r>
              <a:rPr lang="en-US" sz="1500" b="1" dirty="0" smtClean="0">
                <a:solidFill>
                  <a:srgbClr val="212529"/>
                </a:solidFill>
                <a:latin typeface="Montserrat Medium"/>
              </a:rPr>
              <a:t> Student Sports Club</a:t>
            </a:r>
            <a:r>
              <a:rPr lang="ru-RU" sz="1500" b="1" dirty="0" smtClean="0">
                <a:solidFill>
                  <a:srgbClr val="212529"/>
                </a:solidFill>
                <a:latin typeface="Montserrat Medium"/>
              </a:rPr>
              <a:t> </a:t>
            </a:r>
            <a:r>
              <a:rPr lang="en-US" sz="1500" b="1" dirty="0" smtClean="0">
                <a:solidFill>
                  <a:srgbClr val="212529"/>
                </a:solidFill>
                <a:latin typeface="Montserrat Medium"/>
              </a:rPr>
              <a:t>“SEVER”</a:t>
            </a:r>
            <a:r>
              <a:rPr lang="ru-RU" sz="1500" dirty="0">
                <a:solidFill>
                  <a:srgbClr val="212529"/>
                </a:solidFill>
                <a:latin typeface="Montserrat Medium"/>
              </a:rPr>
              <a:t> </a:t>
            </a:r>
            <a:r>
              <a:rPr lang="en-US" sz="1500" dirty="0" smtClean="0">
                <a:solidFill>
                  <a:srgbClr val="212529"/>
                </a:solidFill>
                <a:latin typeface="Montserrat Medium"/>
              </a:rPr>
              <a:t>-</a:t>
            </a:r>
            <a:r>
              <a:rPr lang="ru-RU" sz="1500" dirty="0" smtClean="0">
                <a:solidFill>
                  <a:srgbClr val="212529"/>
                </a:solidFill>
                <a:latin typeface="Montserrat Medium"/>
              </a:rPr>
              <a:t> </a:t>
            </a:r>
            <a:r>
              <a:rPr lang="en-US" sz="1500" dirty="0" smtClean="0">
                <a:solidFill>
                  <a:srgbClr val="212529"/>
                </a:solidFill>
                <a:latin typeface="Montserrat Medium"/>
              </a:rPr>
              <a:t>a team of active</a:t>
            </a:r>
            <a:r>
              <a:rPr lang="ru-RU" sz="1500" dirty="0" smtClean="0">
                <a:solidFill>
                  <a:srgbClr val="212529"/>
                </a:solidFill>
                <a:latin typeface="Montserrat Medium"/>
              </a:rPr>
              <a:t> </a:t>
            </a:r>
            <a:r>
              <a:rPr lang="en-US" sz="1500" dirty="0" smtClean="0">
                <a:solidFill>
                  <a:srgbClr val="212529"/>
                </a:solidFill>
                <a:latin typeface="Montserrat Medium"/>
              </a:rPr>
              <a:t>students promoting physical education and sports among young people as an integral part of harmonious human development and one of the most important spheres of youth life</a:t>
            </a:r>
            <a:r>
              <a:rPr lang="ru-RU" sz="1500" dirty="0" smtClean="0">
                <a:solidFill>
                  <a:srgbClr val="212529"/>
                </a:solidFill>
                <a:latin typeface="Montserrat Medium"/>
              </a:rPr>
              <a:t>.</a:t>
            </a:r>
            <a:endParaRPr lang="ru-RU" sz="1500" dirty="0">
              <a:solidFill>
                <a:prstClr val="black"/>
              </a:solidFill>
              <a:latin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69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B5388F-C570-74B8-D4A5-555EFD3C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0" y="123578"/>
            <a:ext cx="12192000" cy="784830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3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4500" b="1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Sports Complex</a:t>
            </a:r>
            <a:endParaRPr lang="zh-CN" altLang="en-US" sz="45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91EB0BF4-04DA-C52D-B8DC-CCE7CAD22DBE}"/>
              </a:ext>
            </a:extLst>
          </p:cNvPr>
          <p:cNvSpPr txBox="1">
            <a:spLocks/>
          </p:cNvSpPr>
          <p:nvPr/>
        </p:nvSpPr>
        <p:spPr>
          <a:xfrm>
            <a:off x="-78377" y="370167"/>
            <a:ext cx="11677514" cy="20758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70C0"/>
              </a:solidFill>
              <a:latin typeface="Gilroy" panose="00000500000000000000" pitchFamily="2" charset="-52"/>
            </a:endParaRPr>
          </a:p>
          <a:p>
            <a:r>
              <a:rPr lang="ru-RU" sz="2800" dirty="0" smtClean="0">
                <a:solidFill>
                  <a:srgbClr val="008755"/>
                </a:solidFill>
                <a:latin typeface="Gilroy" panose="00000500000000000000" pitchFamily="2" charset="-52"/>
              </a:rPr>
              <a:t>                </a:t>
            </a:r>
            <a:r>
              <a:rPr lang="ru-RU" sz="2800" dirty="0" smtClean="0">
                <a:solidFill>
                  <a:srgbClr val="0070C0"/>
                </a:solidFill>
                <a:latin typeface="Gilroy" panose="00000500000000000000" pitchFamily="2" charset="-52"/>
              </a:rPr>
              <a:t>                                     </a:t>
            </a:r>
            <a:r>
              <a:rPr lang="en-US" sz="2800" dirty="0" smtClean="0">
                <a:solidFill>
                  <a:srgbClr val="0070C0"/>
                </a:solidFill>
                <a:latin typeface="Gilroy" panose="00000500000000000000" pitchFamily="2" charset="-52"/>
              </a:rPr>
              <a:t>            </a:t>
            </a:r>
          </a:p>
          <a:p>
            <a:r>
              <a:rPr lang="en-US" sz="2800" dirty="0">
                <a:solidFill>
                  <a:srgbClr val="0070C0"/>
                </a:solidFill>
                <a:latin typeface="Gilroy" panose="00000500000000000000" pitchFamily="2" charset="-52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Gilroy" panose="00000500000000000000" pitchFamily="2" charset="-52"/>
              </a:rPr>
              <a:t>  </a:t>
            </a:r>
            <a:r>
              <a:rPr lang="ru-RU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7</a:t>
            </a:r>
            <a:r>
              <a:rPr lang="en-US" sz="28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sport grounds </a:t>
            </a:r>
            <a:r>
              <a:rPr lang="ru-RU" sz="28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 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50</a:t>
            </a:r>
            <a:r>
              <a:rPr lang="en-US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 m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 </a:t>
            </a:r>
            <a:r>
              <a:rPr lang="en-US" sz="26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sports pool</a:t>
            </a:r>
            <a:r>
              <a:rPr lang="ru-RU" sz="26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   </a:t>
            </a:r>
            <a:r>
              <a:rPr lang="en-US" sz="26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    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8 </a:t>
            </a:r>
            <a:r>
              <a:rPr lang="en-US" sz="26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sections</a:t>
            </a:r>
            <a:r>
              <a:rPr lang="ru-RU" sz="26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 </a:t>
            </a:r>
            <a:r>
              <a:rPr lang="en-US" sz="2600" b="1" dirty="0" smtClean="0">
                <a:solidFill>
                  <a:srgbClr val="0070C0"/>
                </a:solidFill>
                <a:latin typeface="Gilroy" panose="00000500000000000000" pitchFamily="2" charset="-52"/>
              </a:rPr>
              <a:t> </a:t>
            </a:r>
            <a:endParaRPr lang="ru-RU" sz="2800" b="1" dirty="0" smtClean="0">
              <a:solidFill>
                <a:srgbClr val="0070C0"/>
              </a:solidFill>
              <a:latin typeface="Gilroy" panose="00000500000000000000" pitchFamily="2" charset="-52"/>
            </a:endParaRPr>
          </a:p>
          <a:p>
            <a:endParaRPr lang="ru-RU" sz="2800" dirty="0" smtClean="0">
              <a:solidFill>
                <a:srgbClr val="008755"/>
              </a:solidFill>
              <a:latin typeface="Gilroy" panose="00000500000000000000" pitchFamily="2" charset="-52"/>
            </a:endParaRPr>
          </a:p>
          <a:p>
            <a:endParaRPr lang="ru-RU" sz="2800" dirty="0" smtClean="0">
              <a:latin typeface="Gilroy" panose="00000500000000000000" pitchFamily="2" charset="-52"/>
            </a:endParaRPr>
          </a:p>
          <a:p>
            <a:endParaRPr lang="ru-RU" sz="2800" dirty="0">
              <a:latin typeface="Gilroy" panose="00000500000000000000" pitchFamily="2" charset="-52"/>
            </a:endParaRPr>
          </a:p>
          <a:p>
            <a:endParaRPr lang="ru-RU" sz="2800" dirty="0">
              <a:latin typeface="Gilroy" panose="00000500000000000000" pitchFamily="2" charset="-52"/>
            </a:endParaRPr>
          </a:p>
          <a:p>
            <a:endParaRPr lang="ru-RU" sz="2800" dirty="0">
              <a:latin typeface="Gilroy" panose="00000500000000000000" pitchFamily="2" charset="-52"/>
            </a:endParaRPr>
          </a:p>
        </p:txBody>
      </p:sp>
      <p:pic>
        <p:nvPicPr>
          <p:cNvPr id="11" name="Picture 6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80" y="1897390"/>
            <a:ext cx="3038324" cy="227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44976" y="1897390"/>
            <a:ext cx="3022913" cy="226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s://sun9-1.userapi.com/s/v1/ig2/vzhLxkkdVKJM2NfQmv8jtn9l1Tltl-DUpkEJDHfTl8RR6YTZD-lhgsFpWrKHzIxd7QlGpE-F8Pgirnrx5Fo48KS0.jpg?quality=95&amp;as=32x21,48x32,72x48,108x72,160x107,240x160,360x240,480x320,540x360,640x426,720x480,1080x720,1280x853,1440x960,2560x1706&amp;from=bu&amp;cs=256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390" y="1862172"/>
            <a:ext cx="3454953" cy="2302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91EB0BF4-04DA-C52D-B8DC-CCE7CAD22DBE}"/>
              </a:ext>
            </a:extLst>
          </p:cNvPr>
          <p:cNvSpPr txBox="1">
            <a:spLocks/>
          </p:cNvSpPr>
          <p:nvPr/>
        </p:nvSpPr>
        <p:spPr>
          <a:xfrm>
            <a:off x="0" y="4709543"/>
            <a:ext cx="12192000" cy="20758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endParaRPr lang="ru-RU" sz="2800" dirty="0">
              <a:solidFill>
                <a:srgbClr val="0070C0"/>
              </a:solidFill>
              <a:latin typeface="Gilroy" panose="00000500000000000000" pitchFamily="2" charset="-52"/>
            </a:endParaRPr>
          </a:p>
          <a:p>
            <a:r>
              <a:rPr lang="ru-RU" sz="2800" dirty="0" smtClean="0">
                <a:solidFill>
                  <a:srgbClr val="008755"/>
                </a:solidFill>
                <a:latin typeface="Gilroy" panose="00000500000000000000" pitchFamily="2" charset="-52"/>
              </a:rPr>
              <a:t>                </a:t>
            </a:r>
            <a:r>
              <a:rPr lang="ru-RU" sz="2800" dirty="0" smtClean="0">
                <a:solidFill>
                  <a:srgbClr val="0070C0"/>
                </a:solidFill>
                <a:latin typeface="Gilroy" panose="00000500000000000000" pitchFamily="2" charset="-52"/>
              </a:rPr>
              <a:t>                                     </a:t>
            </a:r>
            <a:r>
              <a:rPr lang="en-US" sz="2800" dirty="0" smtClean="0">
                <a:solidFill>
                  <a:srgbClr val="0070C0"/>
                </a:solidFill>
                <a:latin typeface="Gilroy" panose="00000500000000000000" pitchFamily="2" charset="-52"/>
              </a:rPr>
              <a:t>            </a:t>
            </a:r>
          </a:p>
          <a:p>
            <a:pPr algn="ctr"/>
            <a:r>
              <a:rPr lang="en-US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Sections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: </a:t>
            </a:r>
            <a:r>
              <a:rPr lang="en-US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swimming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, </a:t>
            </a:r>
            <a:r>
              <a:rPr lang="en-US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football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, </a:t>
            </a:r>
            <a:r>
              <a:rPr lang="en-US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volleyball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, </a:t>
            </a:r>
            <a:r>
              <a:rPr lang="en-US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fitness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, </a:t>
            </a:r>
            <a:r>
              <a:rPr lang="en-US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wrestling</a:t>
            </a:r>
            <a:r>
              <a:rPr lang="ru-RU" sz="2600" b="1" dirty="0" smtClean="0">
                <a:solidFill>
                  <a:srgbClr val="008755"/>
                </a:solidFill>
                <a:latin typeface="Gilroy" panose="00000500000000000000" pitchFamily="2" charset="-52"/>
              </a:rPr>
              <a:t> </a:t>
            </a:r>
            <a:endParaRPr lang="ru-RU" sz="2600" b="1" dirty="0" smtClean="0">
              <a:solidFill>
                <a:srgbClr val="0070C0"/>
              </a:solidFill>
              <a:latin typeface="Gilroy" panose="00000500000000000000" pitchFamily="2" charset="-52"/>
            </a:endParaRPr>
          </a:p>
          <a:p>
            <a:endParaRPr lang="ru-RU" sz="2800" dirty="0" smtClean="0">
              <a:solidFill>
                <a:srgbClr val="008755"/>
              </a:solidFill>
              <a:latin typeface="Gilroy" panose="00000500000000000000" pitchFamily="2" charset="-52"/>
            </a:endParaRPr>
          </a:p>
          <a:p>
            <a:endParaRPr lang="ru-RU" sz="2800" dirty="0" smtClean="0">
              <a:latin typeface="Gilroy" panose="00000500000000000000" pitchFamily="2" charset="-52"/>
            </a:endParaRPr>
          </a:p>
          <a:p>
            <a:endParaRPr lang="ru-RU" sz="2800" dirty="0">
              <a:latin typeface="Gilroy" panose="00000500000000000000" pitchFamily="2" charset="-52"/>
            </a:endParaRPr>
          </a:p>
          <a:p>
            <a:endParaRPr lang="ru-RU" sz="2800" dirty="0">
              <a:latin typeface="Gilroy" panose="00000500000000000000" pitchFamily="2" charset="-52"/>
            </a:endParaRPr>
          </a:p>
          <a:p>
            <a:endParaRPr lang="ru-RU" sz="2800" dirty="0">
              <a:latin typeface="Gilroy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0318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B5388F-C570-74B8-D4A5-555EFD3C2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439115" y="2640182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9115" y="4695268"/>
            <a:ext cx="3923998" cy="1892598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41F0746-7288-0E54-C34C-BFCA7680A02C}"/>
              </a:ext>
            </a:extLst>
          </p:cNvPr>
          <p:cNvSpPr txBox="1"/>
          <p:nvPr/>
        </p:nvSpPr>
        <p:spPr>
          <a:xfrm>
            <a:off x="569416" y="650478"/>
            <a:ext cx="12192000" cy="861774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ja-JP" sz="5000" b="1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Dormitories</a:t>
            </a:r>
            <a:endParaRPr lang="ja-JP" altLang="en-US" sz="50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48EDBB-DE2A-8137-275E-FE4DE71D734B}"/>
              </a:ext>
            </a:extLst>
          </p:cNvPr>
          <p:cNvSpPr txBox="1"/>
          <p:nvPr/>
        </p:nvSpPr>
        <p:spPr>
          <a:xfrm>
            <a:off x="439115" y="2976325"/>
            <a:ext cx="38389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800"/>
            </a:pPr>
            <a:r>
              <a:rPr lang="en-US" altLang="zh-CN" sz="16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Amenities</a:t>
            </a:r>
            <a:r>
              <a:rPr lang="ru-RU" altLang="zh-CN" sz="16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:</a:t>
            </a:r>
          </a:p>
          <a:p>
            <a:pPr>
              <a:buSzPts val="1800"/>
            </a:pPr>
            <a:r>
              <a:rPr lang="en-US" altLang="zh-CN" sz="16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Block-type apartment with private bathroom</a:t>
            </a:r>
            <a:r>
              <a:rPr lang="ru-RU" altLang="zh-CN" sz="16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.</a:t>
            </a:r>
            <a:r>
              <a:rPr lang="en-US" altLang="zh-CN" sz="1600" b="1" dirty="0" smtClean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  <a:sym typeface="Calibri" panose="020F0502020204030204"/>
              </a:rPr>
              <a:t> Separate kitchen with electric stove. Fully furnished.</a:t>
            </a:r>
            <a:endParaRPr lang="zh-CN" altLang="en-US" sz="1600" dirty="0"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  <a:sym typeface="Calibri" panose="020F050202020403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393169A0-339E-6514-D9B9-84B67AD287E3}"/>
              </a:ext>
            </a:extLst>
          </p:cNvPr>
          <p:cNvSpPr txBox="1"/>
          <p:nvPr/>
        </p:nvSpPr>
        <p:spPr>
          <a:xfrm>
            <a:off x="544716" y="4776959"/>
            <a:ext cx="3753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2000" b="1" dirty="0" smtClean="0">
                <a:solidFill>
                  <a:schemeClr val="accent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Within walking distance</a:t>
            </a:r>
            <a:r>
              <a:rPr lang="ru-RU" altLang="zh-CN" sz="2000" b="1" dirty="0" smtClean="0">
                <a:solidFill>
                  <a:schemeClr val="accent1"/>
                </a:solidFill>
                <a:latin typeface="Montserrat Medium" pitchFamily="50" charset="-52"/>
                <a:ea typeface="微软雅黑" panose="020B0503020204020204" charset="-122"/>
                <a:cs typeface="Times New Roman" panose="02020603050405020304" pitchFamily="18" charset="0"/>
              </a:rPr>
              <a:t>:</a:t>
            </a:r>
            <a:endParaRPr lang="zh-CN" altLang="en-US" sz="2000" b="1" dirty="0">
              <a:solidFill>
                <a:schemeClr val="accent1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54C5793-7380-F1AE-038A-7B559BAC8D84}"/>
              </a:ext>
            </a:extLst>
          </p:cNvPr>
          <p:cNvSpPr txBox="1"/>
          <p:nvPr/>
        </p:nvSpPr>
        <p:spPr>
          <a:xfrm>
            <a:off x="569416" y="5266279"/>
            <a:ext cx="1658707" cy="648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en-US" altLang="zh-CN" sz="16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Sports stadium</a:t>
            </a:r>
            <a:endParaRPr lang="zh-CN" altLang="en-US" sz="16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Bef>
                <a:spcPts val="450"/>
              </a:spcBef>
            </a:pPr>
            <a:r>
              <a:rPr lang="en-US" altLang="zh-CN" sz="16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Pool</a:t>
            </a:r>
            <a:endParaRPr lang="zh-CN" altLang="en-US" sz="16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16531" y="5295648"/>
            <a:ext cx="1958174" cy="959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en-US" altLang="zh-CN" sz="16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Shops</a:t>
            </a:r>
            <a:endParaRPr lang="zh-CN" altLang="en-US" sz="16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Bef>
                <a:spcPts val="450"/>
              </a:spcBef>
            </a:pPr>
            <a:r>
              <a:rPr lang="en-US" altLang="zh-CN" sz="16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Public transport</a:t>
            </a:r>
            <a:endParaRPr lang="zh-CN" altLang="en-US" sz="16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spcBef>
                <a:spcPts val="450"/>
              </a:spcBef>
            </a:pPr>
            <a:r>
              <a:rPr lang="en-US" altLang="zh-CN" sz="1600" dirty="0" smtClean="0">
                <a:solidFill>
                  <a:srgbClr val="0F111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Hospital</a:t>
            </a:r>
            <a:endParaRPr lang="zh-CN" altLang="en-US" sz="1600" dirty="0">
              <a:solidFill>
                <a:srgbClr val="0F111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C31C6929-F17E-589D-D692-E0F6984474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1" t="14925" b="15886"/>
          <a:stretch/>
        </p:blipFill>
        <p:spPr>
          <a:xfrm>
            <a:off x="439115" y="591544"/>
            <a:ext cx="4064473" cy="1841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861" y="4994615"/>
            <a:ext cx="2706238" cy="1656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0212" y="230334"/>
            <a:ext cx="2730828" cy="18093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0212" y="2873275"/>
            <a:ext cx="2706238" cy="1821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8100" dir="2700000" algn="tl" rotWithShape="0">
              <a:prstClr val="black">
                <a:alpha val="11000"/>
              </a:prstClr>
            </a:outerShdw>
          </a:effectLst>
        </p:spPr>
      </p:pic>
      <p:sp>
        <p:nvSpPr>
          <p:cNvPr id="34" name="Скругленный прямоугольник 33"/>
          <p:cNvSpPr/>
          <p:nvPr/>
        </p:nvSpPr>
        <p:spPr>
          <a:xfrm>
            <a:off x="4902446" y="1834694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4902446" y="1868273"/>
            <a:ext cx="2525486" cy="1449250"/>
            <a:chOff x="9633903" y="1507219"/>
            <a:chExt cx="1263925" cy="170893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884865" y="1507219"/>
              <a:ext cx="762001" cy="9073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8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3" y="2454012"/>
              <a:ext cx="1263925" cy="762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buildings</a:t>
              </a:r>
              <a:endParaRPr lang="zh-CN" altLang="en-US" sz="3600" b="1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8" name="Скругленный прямоугольник 37"/>
          <p:cNvSpPr/>
          <p:nvPr/>
        </p:nvSpPr>
        <p:spPr>
          <a:xfrm>
            <a:off x="4986027" y="3812151"/>
            <a:ext cx="2554426" cy="1535037"/>
          </a:xfrm>
          <a:prstGeom prst="roundRect">
            <a:avLst>
              <a:gd name="adj" fmla="val 1052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xmlns="" id="{653CC7BE-83C5-4851-0656-199B1FCD4391}"/>
              </a:ext>
            </a:extLst>
          </p:cNvPr>
          <p:cNvGrpSpPr/>
          <p:nvPr/>
        </p:nvGrpSpPr>
        <p:grpSpPr>
          <a:xfrm>
            <a:off x="4916916" y="3845730"/>
            <a:ext cx="2525486" cy="1446550"/>
            <a:chOff x="9633903" y="1507219"/>
            <a:chExt cx="1263925" cy="170575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B92A3C1C-FE72-2E64-5406-6B40BB56D681}"/>
                </a:ext>
              </a:extLst>
            </p:cNvPr>
            <p:cNvSpPr txBox="1"/>
            <p:nvPr/>
          </p:nvSpPr>
          <p:spPr>
            <a:xfrm>
              <a:off x="9724725" y="1507219"/>
              <a:ext cx="1165861" cy="1705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0070C0"/>
                  </a:solidFill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2 600</a:t>
              </a:r>
            </a:p>
            <a:p>
              <a:pPr algn="ctr"/>
              <a:endParaRPr lang="en-US" sz="4400" b="1" dirty="0">
                <a:solidFill>
                  <a:srgbClr val="0070C0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944DD7E7-52FD-7B4F-4207-5AAB4B4DFA9C}"/>
                </a:ext>
              </a:extLst>
            </p:cNvPr>
            <p:cNvSpPr txBox="1"/>
            <p:nvPr/>
          </p:nvSpPr>
          <p:spPr>
            <a:xfrm>
              <a:off x="9633903" y="2454012"/>
              <a:ext cx="1263925" cy="5443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b</a:t>
              </a:r>
              <a:r>
                <a:rPr lang="en-US" altLang="zh-CN" sz="2400" b="1" dirty="0" smtClean="0">
                  <a:latin typeface="Montserrat Medium" pitchFamily="50" charset="-52"/>
                  <a:ea typeface="微软雅黑" panose="020B0503020204020204" charset="-122"/>
                  <a:cs typeface="微软雅黑" panose="020B0503020204020204" charset="-122"/>
                </a:rPr>
                <a:t>eds</a:t>
              </a:r>
              <a:endParaRPr lang="zh-CN" altLang="en-US" sz="2400" b="1" dirty="0"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19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706FEFD-DCCC-C098-39B7-7E0EAB2AB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D11EC15-E819-E20C-75BA-AD4CE94DF408}"/>
              </a:ext>
            </a:extLst>
          </p:cNvPr>
          <p:cNvSpPr txBox="1"/>
          <p:nvPr/>
        </p:nvSpPr>
        <p:spPr>
          <a:xfrm>
            <a:off x="373022" y="1756380"/>
            <a:ext cx="6365234" cy="1631216"/>
          </a:xfrm>
          <a:prstGeom prst="rect">
            <a:avLst/>
          </a:prstGeom>
          <a:noFill/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5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See you at</a:t>
            </a:r>
          </a:p>
          <a:p>
            <a:pPr lvl="0">
              <a:defRPr/>
            </a:pPr>
            <a:r>
              <a:rPr lang="en-US" altLang="zh-CN" sz="5000" b="1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YuSU</a:t>
            </a:r>
            <a:r>
              <a:rPr lang="zh-CN" altLang="en-US" sz="5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！</a:t>
            </a:r>
            <a:endParaRPr lang="ru-RU" altLang="zh-CN" sz="5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952923" y="4537925"/>
            <a:ext cx="1850572" cy="1827730"/>
          </a:xfrm>
          <a:prstGeom prst="roundRect">
            <a:avLst>
              <a:gd name="adj" fmla="val 10520"/>
            </a:avLst>
          </a:prstGeom>
          <a:solidFill>
            <a:srgbClr val="0070C0"/>
          </a:solidFill>
          <a:ln w="19050">
            <a:noFill/>
          </a:ln>
          <a:effectLst>
            <a:outerShdw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AB6315D-4FE2-BC3B-9FDA-F3E0B6C0BD45}"/>
              </a:ext>
            </a:extLst>
          </p:cNvPr>
          <p:cNvSpPr txBox="1"/>
          <p:nvPr/>
        </p:nvSpPr>
        <p:spPr>
          <a:xfrm>
            <a:off x="476896" y="4807451"/>
            <a:ext cx="5033780" cy="16927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Contacts</a:t>
            </a:r>
            <a:r>
              <a:rPr lang="zh-CN" altLang="en-US" sz="2400" b="1" dirty="0" smtClean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
</a:t>
            </a:r>
            <a:r>
              <a:rPr lang="fr-FR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priem@ugrasu.ru、ugrasu.ru、
vk.com/abit_ugrasu
+7</a:t>
            </a:r>
            <a:r>
              <a:rPr lang="en-US" altLang="fr-FR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9825544517 </a:t>
            </a:r>
            <a:r>
              <a:rPr lang="ru-RU" sz="2000" b="1" dirty="0" smtClean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en-US" sz="2000" b="1" dirty="0" err="1" smtClean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whatsapp</a:t>
            </a:r>
            <a:r>
              <a:rPr lang="en-US" sz="2000" b="1" dirty="0" smtClean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, telegram</a:t>
            </a:r>
            <a:r>
              <a:rPr lang="zh-CN" altLang="en-US" sz="2000" b="1" dirty="0" smtClean="0">
                <a:solidFill>
                  <a:schemeClr val="bg1"/>
                </a:solidFill>
                <a:latin typeface="Montserrat Medium" pitchFamily="50" charset="-5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000" b="1" dirty="0">
              <a:solidFill>
                <a:schemeClr val="bg1"/>
              </a:solidFill>
              <a:latin typeface="Montserrat Medium" pitchFamily="50" charset="-52"/>
              <a:ea typeface="微软雅黑" panose="020B0503020204020204" charset="-122"/>
              <a:cs typeface="微软雅黑" panose="020B0503020204020204" charset="-122"/>
            </a:endParaRPr>
          </a:p>
          <a:p>
            <a:pPr lvl="0">
              <a:defRPr/>
            </a:pPr>
            <a:endParaRPr lang="fr-FR" sz="2000" dirty="0">
              <a:solidFill>
                <a:schemeClr val="bg1"/>
              </a:solidFill>
              <a:latin typeface="Montserrat Medium" pitchFamily="50" charset="-5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C38A182-4DE7-2252-16F7-F62366FD5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2508" y="512853"/>
            <a:ext cx="1634931" cy="733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D0A61C8-3599-E8AD-9C22-59E4EFF09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109721" y="4683302"/>
            <a:ext cx="1536976" cy="153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3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2DEF5FE-78D3-4D14-A1CE-E1961B1B62AC}">
  <we:reference id="wa104381063" version="1.0.0.1" store="ru-RU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768</Words>
  <Application>Microsoft Office PowerPoint</Application>
  <PresentationFormat>Широкоэкранный</PresentationFormat>
  <Paragraphs>199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31" baseType="lpstr">
      <vt:lpstr>Microsoft JhengHei UI</vt:lpstr>
      <vt:lpstr>微软雅黑</vt:lpstr>
      <vt:lpstr>微软雅黑</vt:lpstr>
      <vt:lpstr>Arial</vt:lpstr>
      <vt:lpstr>Calibri</vt:lpstr>
      <vt:lpstr>Calibri Light</vt:lpstr>
      <vt:lpstr>等线</vt:lpstr>
      <vt:lpstr>Gilroy</vt:lpstr>
      <vt:lpstr>Inter-Hewn</vt:lpstr>
      <vt:lpstr>Montserrat Medium</vt:lpstr>
      <vt:lpstr>Open Sans</vt:lpstr>
      <vt:lpstr>quote-cjk-patch</vt:lpstr>
      <vt:lpstr>Times New Roman</vt:lpstr>
      <vt:lpstr>var(--ds-font-family-code)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Современное Образование</dc:creator>
  <cp:lastModifiedBy>Гололобова Оксана Алексеевна</cp:lastModifiedBy>
  <cp:revision>57</cp:revision>
  <dcterms:created xsi:type="dcterms:W3CDTF">2025-06-06T06:31:08Z</dcterms:created>
  <dcterms:modified xsi:type="dcterms:W3CDTF">2026-09-24T04:55:08Z</dcterms:modified>
</cp:coreProperties>
</file>