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5" r:id="rId2"/>
    <p:sldId id="287" r:id="rId3"/>
    <p:sldId id="273" r:id="rId4"/>
    <p:sldId id="288" r:id="rId5"/>
    <p:sldId id="276" r:id="rId6"/>
    <p:sldId id="277" r:id="rId7"/>
    <p:sldId id="278" r:id="rId8"/>
    <p:sldId id="279" r:id="rId9"/>
    <p:sldId id="280" r:id="rId10"/>
    <p:sldId id="289" r:id="rId11"/>
    <p:sldId id="290" r:id="rId12"/>
    <p:sldId id="283" r:id="rId13"/>
    <p:sldId id="28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436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574" userDrawn="1">
          <p15:clr>
            <a:srgbClr val="A4A3A4"/>
          </p15:clr>
        </p15:guide>
        <p15:guide id="7" orient="horz" pos="3135" userDrawn="1">
          <p15:clr>
            <a:srgbClr val="A4A3A4"/>
          </p15:clr>
        </p15:guide>
        <p15:guide id="8" pos="3840" userDrawn="1">
          <p15:clr>
            <a:srgbClr val="A4A3A4"/>
          </p15:clr>
        </p15:guide>
        <p15:guide id="9" orient="horz" pos="1253" userDrawn="1">
          <p15:clr>
            <a:srgbClr val="A4A3A4"/>
          </p15:clr>
        </p15:guide>
        <p15:guide id="10" pos="2116" userDrawn="1">
          <p15:clr>
            <a:srgbClr val="A4A3A4"/>
          </p15:clr>
        </p15:guide>
        <p15:guide id="11" orient="horz" pos="822" userDrawn="1">
          <p15:clr>
            <a:srgbClr val="A4A3A4"/>
          </p15:clr>
        </p15:guide>
        <p15:guide id="12" orient="horz" pos="1525" userDrawn="1">
          <p15:clr>
            <a:srgbClr val="A4A3A4"/>
          </p15:clr>
        </p15:guide>
        <p15:guide id="13" orient="horz" pos="3271" userDrawn="1">
          <p15:clr>
            <a:srgbClr val="A4A3A4"/>
          </p15:clr>
        </p15:guide>
        <p15:guide id="14" pos="7197" userDrawn="1">
          <p15:clr>
            <a:srgbClr val="A4A3A4"/>
          </p15:clr>
        </p15:guide>
        <p15:guide id="15" orient="horz" pos="2591" userDrawn="1">
          <p15:clr>
            <a:srgbClr val="A4A3A4"/>
          </p15:clr>
        </p15:guide>
        <p15:guide id="16" pos="57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55"/>
    <a:srgbClr val="002060"/>
    <a:srgbClr val="C00000"/>
    <a:srgbClr val="0070C0"/>
    <a:srgbClr val="FFFF00"/>
    <a:srgbClr val="FFFFFF"/>
    <a:srgbClr val="7030A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32"/>
      </p:cViewPr>
      <p:guideLst>
        <p:guide orient="horz" pos="436"/>
        <p:guide orient="horz" pos="3748"/>
        <p:guide pos="574"/>
        <p:guide orient="horz" pos="3135"/>
        <p:guide pos="3840"/>
        <p:guide orient="horz" pos="1253"/>
        <p:guide pos="2116"/>
        <p:guide orient="horz" pos="822"/>
        <p:guide orient="horz" pos="1525"/>
        <p:guide orient="horz" pos="3271"/>
        <p:guide pos="7197"/>
        <p:guide orient="horz" pos="2591"/>
        <p:guide pos="57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E37E99-7878-4687-AD26-DF2D69B25444}" type="doc">
      <dgm:prSet loTypeId="urn:microsoft.com/office/officeart/2005/8/layout/hProcess4#1" loCatId="process" qsTypeId="urn:microsoft.com/office/officeart/2005/8/quickstyle/simple1#1" qsCatId="simple" csTypeId="urn:microsoft.com/office/officeart/2005/8/colors/accent1_1#1" csCatId="accent1" phldr="1"/>
      <dgm:spPr/>
      <dgm:t>
        <a:bodyPr/>
        <a:lstStyle/>
        <a:p>
          <a:endParaRPr lang="ru-RU"/>
        </a:p>
      </dgm:t>
    </dgm:pt>
    <dgm:pt modelId="{EE1A288C-F9FC-49CF-8236-D91B82DBC8E3}" type="pres">
      <dgm:prSet presAssocID="{1CE37E99-7878-4687-AD26-DF2D69B2544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B86DD1-E365-4915-B78D-B2BD01CCC04D}" type="pres">
      <dgm:prSet presAssocID="{1CE37E99-7878-4687-AD26-DF2D69B25444}" presName="tSp" presStyleCnt="0"/>
      <dgm:spPr/>
    </dgm:pt>
    <dgm:pt modelId="{629F444F-119D-467F-801F-10377C2619DE}" type="pres">
      <dgm:prSet presAssocID="{1CE37E99-7878-4687-AD26-DF2D69B25444}" presName="bSp" presStyleCnt="0"/>
      <dgm:spPr/>
    </dgm:pt>
    <dgm:pt modelId="{6CAE0DB8-D785-44E3-AF94-39D71844656C}" type="pres">
      <dgm:prSet presAssocID="{1CE37E99-7878-4687-AD26-DF2D69B25444}" presName="process" presStyleCnt="0"/>
      <dgm:spPr/>
    </dgm:pt>
  </dgm:ptLst>
  <dgm:cxnLst>
    <dgm:cxn modelId="{41E9A40B-2443-4FDD-8C56-2AB2ECD82E3E}" type="presOf" srcId="{1CE37E99-7878-4687-AD26-DF2D69B25444}" destId="{EE1A288C-F9FC-49CF-8236-D91B82DBC8E3}" srcOrd="0" destOrd="0" presId="urn:microsoft.com/office/officeart/2005/8/layout/hProcess4#1"/>
    <dgm:cxn modelId="{C5CC1210-F430-47FE-A2F5-07436161B668}" type="presParOf" srcId="{EE1A288C-F9FC-49CF-8236-D91B82DBC8E3}" destId="{F7B86DD1-E365-4915-B78D-B2BD01CCC04D}" srcOrd="0" destOrd="0" presId="urn:microsoft.com/office/officeart/2005/8/layout/hProcess4#1"/>
    <dgm:cxn modelId="{D05E4ABB-7F25-40BA-8969-B2B61E747261}" type="presParOf" srcId="{EE1A288C-F9FC-49CF-8236-D91B82DBC8E3}" destId="{629F444F-119D-467F-801F-10377C2619DE}" srcOrd="1" destOrd="0" presId="urn:microsoft.com/office/officeart/2005/8/layout/hProcess4#1"/>
    <dgm:cxn modelId="{7736C348-BE27-4283-A893-7964407FED6D}" type="presParOf" srcId="{EE1A288C-F9FC-49CF-8236-D91B82DBC8E3}" destId="{6CAE0DB8-D785-44E3-AF94-39D71844656C}" srcOrd="2" destOrd="0" presId="urn:microsoft.com/office/officeart/2005/8/layout/hProcess4#1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#1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srcNode" val="parentNode1"/>
              <dgm:param type="dstNode" val="connSite2"/>
              <dgm:param type="connRout" val="curve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srcNode" val="parentNode2"/>
                <dgm:param type="dstNode" val="connSite1"/>
                <dgm:param type="connRout" val="curve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72863-AA24-4D81-AA07-FFAD017A5DF3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49ADE-7C02-4219-9B50-599E1EBB7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32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B3EE77-FB7F-6891-4781-994389FDB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85CD6C9-B69A-A7B3-B573-997B631E0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E43D700-F0F5-F2DE-62D4-4A91E8BF9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F0CB86-1002-13DC-8EB8-6CE430BEA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47073A-D84E-90E3-0635-E696F3474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331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C05D97-91F7-6552-64DB-6C5287DF1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3E61BF7-1C3D-34D7-BCC4-82F8FE357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210509F-C7FA-8BB0-1B73-00F94BE1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3704BA-099E-D7B7-874D-5E457EB13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288C6CA-930C-599D-CBFE-8C250922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1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59B2A3-8238-15C8-8B6D-EC59256E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AB877F7-3C3D-9658-B59A-6EB58D876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522E861-0DB8-EB2B-AEF0-06B6E0B22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6236D43-2DFF-2DF2-4EAC-9DEFB3402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CCC93C-66AD-C95E-1A48-E0A470BC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13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F71532-7D78-0FE2-001D-1811BAA9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AB99C1-0D65-1014-F45F-63C8D6847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D75B95F-FD99-A5CA-16E4-C8CF52B10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4C9FAD9-576A-930E-5D76-E47AC0758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E4F208F-A2CC-F1C3-650A-3760B0391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FDFFBA1-28BC-941F-6601-3626E89E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43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E012C1-4322-DD2F-ECFC-4ADE47B33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76F415B-6F34-1CFC-2DDA-C1191345A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47B4C5F-5490-7C55-BDEA-36E701573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CBB1590-1967-5085-30CF-0D63268B68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FCE0A6A-00DE-C32D-5007-4C99CC8038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7EFBB95-6847-44AC-9F36-9B075408A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8809DA2-FE53-5D88-53CD-914620135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92A0F84-5D6D-7608-50E4-C749AE57B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8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B6959E-572A-0385-AC42-2067AC3B1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CD3CD96-97A4-3C6E-2C2F-E374AF00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7CC3E50-7A8C-1C0D-4E8E-72220AF2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3E8FAC3-C571-310E-6E14-F70021A1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0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6AFB695-6D67-F935-72EF-B8890A76A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D0B185FC-8D00-3080-668F-E16972C66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2159625-F991-E3EB-4683-5E81D44A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69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2AB1FE-ADB5-ADC8-0A41-8B67F24F8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777D3A7-1173-37E3-E8D1-66265E5E7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6C21153-20A1-E7AB-8005-7A6DE7BAB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AA07377-57C0-C27A-5128-1B851D9CD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EA12E62-F735-0EAB-1C91-BB17DFDB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4590AFF-EF2B-9CDB-EB6C-697F71E7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10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8B0953-13A8-062C-3509-331B76882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120507E-C1B3-ADF2-AF66-CB8307546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C2872EC-B4D2-C6E7-87EA-7425BE94F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BFF327C-BCFB-2D6E-0E10-8CAEA54E7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64DB9F9-004C-198C-CD35-691AC3ED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61B9D94-2050-4387-10AA-C0BA2449F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2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8F8EF6-BABB-A594-3278-EA758A07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5F637AD-735D-D61E-43EA-C83A5A87B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094FEA-D959-4BC3-D336-54FB229B4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EE8DE9-3DA3-960A-A674-33D7E231D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1937EB4-9D29-EEEE-4EB6-8D780C09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03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2E7F42D-CAFF-6C6F-D3E7-6897C0B21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B6BB1A9-9DC3-37DC-87C9-70BF888C3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110B17-33C5-8944-09D8-644140EA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A9028B4-55DC-5069-DDC9-D18C720FF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A5F032-06A1-04F2-7EB9-DBD697875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60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F802D9-C51B-DF68-E607-D3113802E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315892A-8552-8E2C-2C86-DE3EA2A4A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37BE57B-759E-B925-A9CE-D52B4C525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B50A3-95DA-487E-8AF3-27823985C178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D7483E7-8508-4C26-70A2-3C36B39D8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A925C4F-C596-6BC8-604A-3BBD2EFC3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79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jpeg"/><Relationship Id="rId7" Type="http://schemas.openxmlformats.org/officeDocument/2006/relationships/image" Target="../media/image11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f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28.png"/><Relationship Id="rId18" Type="http://schemas.openxmlformats.org/officeDocument/2006/relationships/image" Target="../media/image33.jpeg"/><Relationship Id="rId3" Type="http://schemas.openxmlformats.org/officeDocument/2006/relationships/image" Target="../media/image22.jpeg"/><Relationship Id="rId21" Type="http://schemas.openxmlformats.org/officeDocument/2006/relationships/image" Target="../media/image36.png"/><Relationship Id="rId7" Type="http://schemas.openxmlformats.org/officeDocument/2006/relationships/image" Target="../media/image26.jpeg"/><Relationship Id="rId12" Type="http://schemas.microsoft.com/office/2007/relationships/diagramDrawing" Target="../diagrams/drawing1.xml"/><Relationship Id="rId17" Type="http://schemas.openxmlformats.org/officeDocument/2006/relationships/image" Target="../media/image32.jpeg"/><Relationship Id="rId2" Type="http://schemas.openxmlformats.org/officeDocument/2006/relationships/image" Target="../media/image21.jpe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4.jpeg"/><Relationship Id="rId15" Type="http://schemas.openxmlformats.org/officeDocument/2006/relationships/image" Target="../media/image30.jpeg"/><Relationship Id="rId10" Type="http://schemas.openxmlformats.org/officeDocument/2006/relationships/diagramQuickStyle" Target="../diagrams/quickStyle1.xml"/><Relationship Id="rId19" Type="http://schemas.openxmlformats.org/officeDocument/2006/relationships/image" Target="../media/image34.jpeg"/><Relationship Id="rId4" Type="http://schemas.openxmlformats.org/officeDocument/2006/relationships/image" Target="../media/image23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hyperlink" Target="https://carbon-polygons.ru/polygons/muxrino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6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svg"/><Relationship Id="rId9" Type="http://schemas.openxmlformats.org/officeDocument/2006/relationships/image" Target="../media/image6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3.png"/><Relationship Id="rId7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svg"/><Relationship Id="rId5" Type="http://schemas.openxmlformats.org/officeDocument/2006/relationships/image" Target="../media/image71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975" y="1605182"/>
            <a:ext cx="6805246" cy="3046988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zh-CN" altLang="en-US" sz="9600" b="1" dirty="0" smtClean="0"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Inter-Hewn" panose="02000803000000020004" pitchFamily="50" charset="0"/>
              </a:rPr>
              <a:t>尤戈尔国立</a:t>
            </a:r>
            <a:r>
              <a:rPr lang="ru-RU" altLang="zh-CN" sz="9600" b="1" dirty="0" smtClean="0"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Inter-Hewn" panose="02000803000000020004" pitchFamily="50" charset="0"/>
              </a:rPr>
              <a:t/>
            </a:r>
            <a:br>
              <a:rPr lang="ru-RU" altLang="zh-CN" sz="9600" b="1" dirty="0" smtClean="0"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Inter-Hewn" panose="02000803000000020004" pitchFamily="50" charset="0"/>
              </a:rPr>
            </a:br>
            <a:r>
              <a:rPr lang="zh-CN" altLang="en-US" sz="9600" b="1" dirty="0" smtClean="0"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Inter-Hewn" panose="02000803000000020004" pitchFamily="50" charset="0"/>
              </a:rPr>
              <a:t>大学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8104479-2A04-991F-CD7C-2C059530E8B3}"/>
              </a:ext>
            </a:extLst>
          </p:cNvPr>
          <p:cNvSpPr txBox="1"/>
          <p:nvPr/>
        </p:nvSpPr>
        <p:spPr>
          <a:xfrm>
            <a:off x="316521" y="4652170"/>
            <a:ext cx="5370381" cy="17235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俄罗斯联邦汉特</a:t>
            </a:r>
            <a:r>
              <a:rPr lang="en-US" altLang="zh-CN" sz="20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0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曼西斯克</a:t>
            </a:r>
            <a:r>
              <a:rPr lang="zh-CN" altLang="en-US" sz="16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
</a:t>
            </a:r>
            <a:r>
              <a:rPr lang="en-US" altLang="zh-CN" sz="16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priem@ugrasu.ru</a:t>
            </a:r>
            <a:r>
              <a:rPr lang="zh-CN" altLang="en-US" sz="16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
</a:t>
            </a:r>
            <a:r>
              <a:rPr lang="en-US" altLang="zh-CN" sz="16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ugrasu@ugrasu.ru
en.ugrasu.ru
</a:t>
            </a:r>
            <a:r>
              <a:rPr lang="zh-CN" altLang="en-US" sz="20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国际事务办公室</a:t>
            </a:r>
            <a:endParaRPr lang="en-US" altLang="zh-CN" sz="2000" b="1" dirty="0">
              <a:solidFill>
                <a:schemeClr val="bg1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fr-FR" sz="14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ugrasu.international@ugrasu.ru, +79825544517</a:t>
            </a:r>
            <a:r>
              <a:rPr lang="fr-FR" b="1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ja-JP" altLang="en-US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微信</a:t>
            </a:r>
            <a:r>
              <a:rPr lang="ja-JP" altLang="en-US" b="1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  <a:endParaRPr lang="fr-FR" b="1" dirty="0">
              <a:solidFill>
                <a:schemeClr val="bg1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04C8F26-FB80-1B62-C591-9F26EDEDF41F}"/>
              </a:ext>
            </a:extLst>
          </p:cNvPr>
          <p:cNvSpPr txBox="1"/>
          <p:nvPr/>
        </p:nvSpPr>
        <p:spPr>
          <a:xfrm>
            <a:off x="9895791" y="5243581"/>
            <a:ext cx="2296209" cy="1077218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大</a:t>
            </a:r>
            <a:r>
              <a:rPr lang="zh-CN" altLang="en-US" sz="32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学校长
</a:t>
            </a:r>
            <a:r>
              <a:rPr lang="ja-JP" altLang="en-US" sz="32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罗曼</a:t>
            </a:r>
            <a:r>
              <a:rPr lang="en-US" altLang="ja-JP" sz="32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·</a:t>
            </a:r>
            <a:r>
              <a:rPr lang="ja-JP" altLang="en-US" sz="32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库钦</a:t>
            </a:r>
            <a:endParaRPr lang="ru-RU" sz="3200" b="1" dirty="0">
              <a:latin typeface="Microsoft YaHei" pitchFamily="34" charset="-122"/>
              <a:ea typeface="Microsoft YaHei" pitchFamily="34" charset="-12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C38A182-4DE7-2252-16F7-F62366FD5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1728" y="519294"/>
            <a:ext cx="1634931" cy="733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926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A471CDF-5D22-50A2-9EA0-20A3BE61D1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62" t="15689" r="7774"/>
          <a:stretch/>
        </p:blipFill>
        <p:spPr>
          <a:xfrm>
            <a:off x="342313" y="2097396"/>
            <a:ext cx="7087432" cy="3600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noFill/>
          </a:ln>
          <a:effectLst>
            <a:outerShdw dist="38100" dir="2700000" algn="tl" rotWithShape="0">
              <a:prstClr val="black">
                <a:alpha val="23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02E9EDA-CCFD-CBEB-1F16-D0A90C0A9037}"/>
              </a:ext>
            </a:extLst>
          </p:cNvPr>
          <p:cNvSpPr txBox="1"/>
          <p:nvPr/>
        </p:nvSpPr>
        <p:spPr>
          <a:xfrm>
            <a:off x="0" y="-210928"/>
            <a:ext cx="12191999" cy="2308324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6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</a:rPr>
              <a:t>学校概况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976088" y="2097396"/>
            <a:ext cx="3682512" cy="1817869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76088" y="4159073"/>
            <a:ext cx="3682512" cy="1538686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1B457EC-343C-BD73-CD3A-B641E2A1BEA1}"/>
              </a:ext>
            </a:extLst>
          </p:cNvPr>
          <p:cNvSpPr txBox="1"/>
          <p:nvPr/>
        </p:nvSpPr>
        <p:spPr>
          <a:xfrm>
            <a:off x="7976088" y="2907743"/>
            <a:ext cx="3682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dirty="0"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联邦国家预算高等教育机构</a:t>
            </a:r>
            <a:endParaRPr lang="ru-RU" altLang="zh-CN" sz="2200" dirty="0"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2200" dirty="0"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“尤戈尔国立大学”</a:t>
            </a:r>
            <a:endParaRPr lang="en-US" sz="2200" dirty="0"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6381059-A50A-733B-A567-6DFB9EE6DD86}"/>
              </a:ext>
            </a:extLst>
          </p:cNvPr>
          <p:cNvSpPr txBox="1"/>
          <p:nvPr/>
        </p:nvSpPr>
        <p:spPr>
          <a:xfrm>
            <a:off x="9112435" y="2261411"/>
            <a:ext cx="14098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全称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C3EB383-15EE-87DD-9106-FA83271BD2E0}"/>
              </a:ext>
            </a:extLst>
          </p:cNvPr>
          <p:cNvSpPr txBox="1"/>
          <p:nvPr/>
        </p:nvSpPr>
        <p:spPr>
          <a:xfrm>
            <a:off x="8908387" y="4159073"/>
            <a:ext cx="1817914" cy="906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微软雅黑" panose="020B0503020204020204" charset="-122"/>
              </a:rPr>
              <a:t>创办</a:t>
            </a:r>
            <a:r>
              <a:rPr lang="zh-CN" altLang="en-US" sz="4000" b="1" dirty="0" smtClean="0">
                <a:latin typeface="Times New Roman" panose="02020603050405020304" pitchFamily="18" charset="0"/>
                <a:ea typeface="微软雅黑" panose="020B0503020204020204" charset="-122"/>
              </a:rPr>
              <a:t>于</a:t>
            </a:r>
            <a:endParaRPr lang="zh-CN" altLang="en-US" sz="4000" b="1" dirty="0">
              <a:latin typeface="Times New Roman" panose="02020603050405020304" pitchFamily="18" charset="0"/>
              <a:ea typeface="微软雅黑" panose="020B0503020204020204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E25B20F-112A-4E41-5C0B-EC213484CEC6}"/>
              </a:ext>
            </a:extLst>
          </p:cNvPr>
          <p:cNvSpPr txBox="1"/>
          <p:nvPr/>
        </p:nvSpPr>
        <p:spPr>
          <a:xfrm>
            <a:off x="8674923" y="4936575"/>
            <a:ext cx="2284838" cy="58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2001</a:t>
            </a:r>
            <a:r>
              <a:rPr lang="zh-CN" altLang="en-US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年</a:t>
            </a:r>
            <a:r>
              <a:rPr lang="en-US" altLang="zh-CN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10</a:t>
            </a:r>
            <a:r>
              <a:rPr lang="zh-CN" altLang="en-US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月</a:t>
            </a:r>
            <a:r>
              <a:rPr lang="en-US" altLang="zh-CN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5</a:t>
            </a:r>
            <a:r>
              <a:rPr lang="zh-CN" altLang="en-US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63652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1CC0159-F750-B7EB-889B-BC80738E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4180A82-0569-E972-9BE3-083D64585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260" y="519181"/>
            <a:ext cx="2728383" cy="1699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DAE259E-E2A2-E6AF-6812-1E36982F8A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76" y="1513606"/>
            <a:ext cx="2728383" cy="1818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99CC42F-A0FB-267E-EF91-28BDDFF0BD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522" y="3242216"/>
            <a:ext cx="2801861" cy="1867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BDB07AF-5346-EEC4-AE14-EAC9ECB093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04499" y="353378"/>
            <a:ext cx="1589554" cy="713422"/>
          </a:xfrm>
          <a:prstGeom prst="rect">
            <a:avLst/>
          </a:prstGeom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0CA0960D-D21D-3B25-8290-475652131BD7}"/>
              </a:ext>
            </a:extLst>
          </p:cNvPr>
          <p:cNvSpPr txBox="1"/>
          <p:nvPr/>
        </p:nvSpPr>
        <p:spPr bwMode="auto">
          <a:xfrm>
            <a:off x="451155" y="1238443"/>
            <a:ext cx="5778790" cy="415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just">
              <a:lnSpc>
                <a:spcPct val="150000"/>
              </a:lnSpc>
              <a:buNone/>
              <a:defRPr/>
            </a:pPr>
            <a:r>
              <a:rPr lang="zh-CN" altLang="en-US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汉特</a:t>
            </a:r>
            <a:r>
              <a:rPr lang="en-US" altLang="zh-CN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曼西斯克自治区</a:t>
            </a:r>
            <a:r>
              <a:rPr lang="en-US" altLang="zh-CN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尤戈尔</a:t>
            </a:r>
            <a:r>
              <a:rPr lang="zh-CN" altLang="en-US"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是俄罗斯联邦的一个民族自治区，隶属于秋明州。尤戈尔经济上自给自足，是俄罗斯主要的油气产区，也是世界上最大的产油区之一。辖区边界长约 </a:t>
            </a:r>
            <a:r>
              <a:rPr lang="en-US" altLang="zh-CN" sz="2000" kern="0" dirty="0">
                <a:solidFill>
                  <a:schemeClr val="tx1"/>
                </a:solidFill>
                <a:latin typeface="Montserrat Medium" pitchFamily="50" charset="-52"/>
                <a:ea typeface="Microsoft YaHei" pitchFamily="34" charset="-122"/>
                <a:cs typeface="Times New Roman" panose="02020603050405020304" pitchFamily="18" charset="0"/>
              </a:rPr>
              <a:t>4,750</a:t>
            </a:r>
            <a:r>
              <a:rPr lang="en-US" altLang="zh-CN"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公里，辖区人口约为</a:t>
            </a:r>
            <a:r>
              <a:rPr lang="en-US" altLang="zh-CN" sz="2000" kern="0" dirty="0">
                <a:solidFill>
                  <a:schemeClr val="tx1"/>
                </a:solidFill>
                <a:latin typeface="Montserrat Medium" pitchFamily="50" charset="-52"/>
                <a:ea typeface="Microsoft YaHei" pitchFamily="34" charset="-122"/>
                <a:cs typeface="Times New Roman" panose="02020603050405020304" pitchFamily="18" charset="0"/>
              </a:rPr>
              <a:t>164.61</a:t>
            </a:r>
            <a:r>
              <a:rPr lang="zh-CN" altLang="en-US"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万人</a:t>
            </a:r>
            <a:r>
              <a:rPr lang="zh-CN" altLang="en-US" sz="2000" kern="0" dirty="0" smtClean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。</a:t>
            </a:r>
            <a:r>
              <a:rPr lang="zh-CN" altLang="en-US" sz="2000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
</a:t>
            </a:r>
            <a:r>
              <a:rPr lang="zh-CN" altLang="en-US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尤戈尔在俄罗斯各地区的生活质量评级中排名第</a:t>
            </a:r>
            <a:r>
              <a:rPr lang="en-US" altLang="zh-CN" sz="2000" b="1" kern="0" dirty="0">
                <a:solidFill>
                  <a:srgbClr val="0070C0"/>
                </a:solidFill>
                <a:latin typeface="Montserrat Medium" pitchFamily="50" charset="-52"/>
                <a:ea typeface="Microsoft YaHei" pitchFamily="34" charset="-122"/>
                <a:cs typeface="Times New Roman" panose="02020603050405020304" pitchFamily="18" charset="0"/>
              </a:rPr>
              <a:t>10</a:t>
            </a:r>
            <a:r>
              <a:rPr lang="zh-CN" altLang="en-US" sz="2000" b="1" kern="0" dirty="0" smtClean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位</a:t>
            </a:r>
            <a:endParaRPr lang="zh-CN" altLang="en-US" sz="2000" b="1" kern="0" dirty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  <a:defRPr/>
            </a:pPr>
            <a:r>
              <a:rPr lang="zh-CN" altLang="en-US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汉特</a:t>
            </a:r>
            <a:r>
              <a:rPr lang="en-US" altLang="zh-CN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0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曼西斯克</a:t>
            </a:r>
            <a:r>
              <a:rPr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是一座现代化繁华</a:t>
            </a:r>
            <a:r>
              <a:rPr sz="2000" kern="0" dirty="0"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城市，也是重要的文化和经济中心，拥有许多独特的古迹、历史</a:t>
            </a:r>
            <a:r>
              <a:rPr lang="zh-CN"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文物</a:t>
            </a:r>
            <a:r>
              <a:rPr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和自然景点</a:t>
            </a:r>
            <a:r>
              <a:rPr lang="zh-CN"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，</a:t>
            </a:r>
            <a:r>
              <a:rPr sz="2000" kern="0" dirty="0">
                <a:solidFill>
                  <a:schemeClr val="tx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是世界重要的滑雪中心</a:t>
            </a:r>
            <a:r>
              <a:rPr sz="1800" kern="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F92B84D-5C89-D00D-79CE-D81F85DF95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75" y="4333934"/>
            <a:ext cx="2728383" cy="1819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39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91FE68-186C-3287-2954-AD9BBBB1D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16BFDE2-EC28-C6D8-C94A-A68BB8E39A42}"/>
              </a:ext>
            </a:extLst>
          </p:cNvPr>
          <p:cNvSpPr txBox="1"/>
          <p:nvPr/>
        </p:nvSpPr>
        <p:spPr>
          <a:xfrm>
            <a:off x="0" y="81100"/>
            <a:ext cx="12192000" cy="1061829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3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尤戈尔国立大学</a:t>
            </a:r>
            <a:r>
              <a:rPr lang="fr-FR" sz="63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8EA5314-E6FC-9F24-47FD-A57BB089AE00}"/>
              </a:ext>
            </a:extLst>
          </p:cNvPr>
          <p:cNvSpPr txBox="1"/>
          <p:nvPr/>
        </p:nvSpPr>
        <p:spPr>
          <a:xfrm>
            <a:off x="-75891" y="6551295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70C0"/>
                </a:solidFill>
                <a:latin typeface="Montserrat Medium" pitchFamily="50" charset="-52"/>
              </a:rPr>
              <a:t>学校官网： </a:t>
            </a:r>
            <a:r>
              <a:rPr lang="fr-FR" sz="1600" b="1" dirty="0">
                <a:solidFill>
                  <a:srgbClr val="0070C0"/>
                </a:solidFill>
                <a:latin typeface="Montserrat Medium" pitchFamily="50" charset="-52"/>
              </a:rPr>
              <a:t>ugrasu.ru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3398816" y="1191717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7202" y="1191717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xmlns="" id="{653CC7BE-83C5-4851-0656-199B1FCD4391}"/>
              </a:ext>
            </a:extLst>
          </p:cNvPr>
          <p:cNvGrpSpPr/>
          <p:nvPr/>
        </p:nvGrpSpPr>
        <p:grpSpPr>
          <a:xfrm>
            <a:off x="457202" y="1225296"/>
            <a:ext cx="2525486" cy="1541044"/>
            <a:chOff x="9633903" y="1507219"/>
            <a:chExt cx="1263925" cy="181718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B92A3C1C-FE72-2E64-5406-6B40BB56D681}"/>
                </a:ext>
              </a:extLst>
            </p:cNvPr>
            <p:cNvSpPr txBox="1"/>
            <p:nvPr/>
          </p:nvSpPr>
          <p:spPr>
            <a:xfrm>
              <a:off x="9884865" y="1507219"/>
              <a:ext cx="762001" cy="10361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119</a:t>
              </a:r>
              <a:endParaRPr lang="ru-RU" sz="4400" b="1" dirty="0">
                <a:solidFill>
                  <a:srgbClr val="0070C0"/>
                </a:solidFill>
                <a:latin typeface="Montserrat Medium" pitchFamily="50" charset="-52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944DD7E7-52FD-7B4F-4207-5AAB4B4DFA9C}"/>
                </a:ext>
              </a:extLst>
            </p:cNvPr>
            <p:cNvSpPr txBox="1"/>
            <p:nvPr/>
          </p:nvSpPr>
          <p:spPr>
            <a:xfrm>
              <a:off x="9633903" y="2454012"/>
              <a:ext cx="1263925" cy="8703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dirty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教育项目</a:t>
              </a:r>
              <a:endParaRPr lang="ru-RU" sz="3600" b="1" dirty="0">
                <a:latin typeface="Montserrat Medium" pitchFamily="50" charset="-52"/>
              </a:endParaRPr>
            </a:p>
          </p:txBody>
        </p:sp>
      </p:grpSp>
      <p:sp>
        <p:nvSpPr>
          <p:cNvPr id="89" name="Скругленный прямоугольник 88"/>
          <p:cNvSpPr/>
          <p:nvPr/>
        </p:nvSpPr>
        <p:spPr>
          <a:xfrm>
            <a:off x="9379290" y="1224510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653CC7BE-83C5-4851-0656-199B1FCD4391}"/>
              </a:ext>
            </a:extLst>
          </p:cNvPr>
          <p:cNvGrpSpPr/>
          <p:nvPr/>
        </p:nvGrpSpPr>
        <p:grpSpPr>
          <a:xfrm>
            <a:off x="3427756" y="1235961"/>
            <a:ext cx="2525486" cy="1446550"/>
            <a:chOff x="9633903" y="1574840"/>
            <a:chExt cx="1263925" cy="170575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B92A3C1C-FE72-2E64-5406-6B40BB56D681}"/>
                </a:ext>
              </a:extLst>
            </p:cNvPr>
            <p:cNvSpPr txBox="1"/>
            <p:nvPr/>
          </p:nvSpPr>
          <p:spPr>
            <a:xfrm>
              <a:off x="9633904" y="1574840"/>
              <a:ext cx="1263924" cy="1705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&gt;10 000</a:t>
              </a:r>
            </a:p>
            <a:p>
              <a:pPr algn="ctr"/>
              <a:endParaRPr lang="ru-RU" sz="4400" b="1" dirty="0">
                <a:solidFill>
                  <a:srgbClr val="0070C0"/>
                </a:solidFill>
                <a:latin typeface="Montserrat Medium" pitchFamily="50" charset="-52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944DD7E7-52FD-7B4F-4207-5AAB4B4DFA9C}"/>
                </a:ext>
              </a:extLst>
            </p:cNvPr>
            <p:cNvSpPr txBox="1"/>
            <p:nvPr/>
          </p:nvSpPr>
          <p:spPr>
            <a:xfrm>
              <a:off x="9633903" y="2454012"/>
              <a:ext cx="1263925" cy="762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dirty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学生</a:t>
              </a:r>
            </a:p>
          </p:txBody>
        </p:sp>
      </p:grpSp>
      <p:sp>
        <p:nvSpPr>
          <p:cNvPr id="88" name="Скругленный прямоугольник 87"/>
          <p:cNvSpPr/>
          <p:nvPr/>
        </p:nvSpPr>
        <p:spPr>
          <a:xfrm>
            <a:off x="6379928" y="1224511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653CC7BE-83C5-4851-0656-199B1FCD4391}"/>
              </a:ext>
            </a:extLst>
          </p:cNvPr>
          <p:cNvGrpSpPr/>
          <p:nvPr/>
        </p:nvGrpSpPr>
        <p:grpSpPr>
          <a:xfrm>
            <a:off x="6386806" y="1268753"/>
            <a:ext cx="2525486" cy="1446550"/>
            <a:chOff x="9633904" y="1547479"/>
            <a:chExt cx="1263925" cy="170575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B92A3C1C-FE72-2E64-5406-6B40BB56D681}"/>
                </a:ext>
              </a:extLst>
            </p:cNvPr>
            <p:cNvSpPr txBox="1"/>
            <p:nvPr/>
          </p:nvSpPr>
          <p:spPr>
            <a:xfrm>
              <a:off x="9633904" y="1547479"/>
              <a:ext cx="1263924" cy="1705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136</a:t>
              </a:r>
            </a:p>
            <a:p>
              <a:pPr algn="ctr"/>
              <a:endParaRPr lang="ru-RU" sz="4400" b="1" dirty="0">
                <a:solidFill>
                  <a:srgbClr val="0070C0"/>
                </a:solidFill>
                <a:latin typeface="Montserrat Medium" pitchFamily="50" charset="-52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944DD7E7-52FD-7B4F-4207-5AAB4B4DFA9C}"/>
                </a:ext>
              </a:extLst>
            </p:cNvPr>
            <p:cNvSpPr txBox="1"/>
            <p:nvPr/>
          </p:nvSpPr>
          <p:spPr>
            <a:xfrm>
              <a:off x="9633904" y="2496859"/>
              <a:ext cx="1263925" cy="5443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研究生院的学生</a:t>
              </a:r>
            </a:p>
          </p:txBody>
        </p:sp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xmlns="" id="{653CC7BE-83C5-4851-0656-199B1FCD4391}"/>
              </a:ext>
            </a:extLst>
          </p:cNvPr>
          <p:cNvGrpSpPr/>
          <p:nvPr/>
        </p:nvGrpSpPr>
        <p:grpSpPr>
          <a:xfrm>
            <a:off x="9408230" y="1268753"/>
            <a:ext cx="2525486" cy="1446550"/>
            <a:chOff x="9633903" y="1559389"/>
            <a:chExt cx="1263925" cy="170575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B92A3C1C-FE72-2E64-5406-6B40BB56D681}"/>
                </a:ext>
              </a:extLst>
            </p:cNvPr>
            <p:cNvSpPr txBox="1"/>
            <p:nvPr/>
          </p:nvSpPr>
          <p:spPr>
            <a:xfrm>
              <a:off x="9633904" y="1559389"/>
              <a:ext cx="1263924" cy="1705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&gt;900</a:t>
              </a:r>
            </a:p>
            <a:p>
              <a:pPr algn="ctr"/>
              <a:endParaRPr lang="ru-RU" sz="4400" b="1" dirty="0">
                <a:solidFill>
                  <a:srgbClr val="0070C0"/>
                </a:solidFill>
                <a:latin typeface="Montserrat Medium" pitchFamily="50" charset="-52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944DD7E7-52FD-7B4F-4207-5AAB4B4DFA9C}"/>
                </a:ext>
              </a:extLst>
            </p:cNvPr>
            <p:cNvSpPr txBox="1"/>
            <p:nvPr/>
          </p:nvSpPr>
          <p:spPr>
            <a:xfrm>
              <a:off x="9633903" y="2454012"/>
              <a:ext cx="1263925" cy="762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dirty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雇员</a:t>
              </a:r>
            </a:p>
          </p:txBody>
        </p:sp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4042BDCA-82A0-2A0B-A565-4612A29F478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5" r="14754"/>
          <a:stretch/>
        </p:blipFill>
        <p:spPr bwMode="auto">
          <a:xfrm>
            <a:off x="457202" y="2811078"/>
            <a:ext cx="1801537" cy="1199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1C59FFE-B9A8-6736-F90A-0BB53B908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353" y="2874616"/>
            <a:ext cx="1429200" cy="1072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xmlns="" id="{068861FA-12D0-2421-1F71-515DF89238B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371797" y="2923596"/>
            <a:ext cx="1853600" cy="974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3" name="Рисунок 72" descr="Picture background">
            <a:extLst>
              <a:ext uri="{FF2B5EF4-FFF2-40B4-BE49-F238E27FC236}">
                <a16:creationId xmlns:a16="http://schemas.microsoft.com/office/drawing/2014/main" xmlns="" id="{32D86112-0109-943E-3ABE-3990CCD066E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714" y="2879918"/>
            <a:ext cx="1572602" cy="1018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AD796A0A-F38D-4BC1-2BAC-1848D540EC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919" y="2912764"/>
            <a:ext cx="1493614" cy="9853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13B0BD21-B457-2445-9B0E-6EC8DC160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891" y="2864067"/>
            <a:ext cx="1009825" cy="1019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518637" y="4021878"/>
            <a:ext cx="1664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1501-1750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895951" y="4010601"/>
            <a:ext cx="898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1437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577085" y="4010599"/>
            <a:ext cx="1443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451-500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618417" y="4021877"/>
            <a:ext cx="1321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b="1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136-139</a:t>
            </a:r>
            <a:endParaRPr lang="ru-RU" altLang="zh-CN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259661" y="4010598"/>
            <a:ext cx="14991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猎头</a:t>
            </a:r>
            <a:r>
              <a:rPr lang="en-US" altLang="ja-JP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83</a:t>
            </a:r>
            <a:r>
              <a:rPr lang="ja-JP" altLang="en-US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强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9758789" y="404137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Montserrat Medium" pitchFamily="50" charset="-52"/>
                <a:ea typeface="微软雅黑" panose="020B0503020204020204" charset="-122"/>
                <a:sym typeface="+mn-ea"/>
              </a:rPr>
              <a:t>全国综合排名</a:t>
            </a:r>
            <a:r>
              <a:rPr lang="zh-CN" altLang="en-US" sz="20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第</a:t>
            </a:r>
            <a:r>
              <a:rPr lang="zh-CN" altLang="en-US" sz="2000" b="1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二</a:t>
            </a:r>
            <a:endParaRPr lang="zh-CN" altLang="en-US" sz="20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83" name="Рисунок 8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489" y="4674844"/>
            <a:ext cx="1307527" cy="1307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417" y="4655876"/>
            <a:ext cx="1298269" cy="1298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34" y="4660102"/>
            <a:ext cx="1289816" cy="1289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17" y="4683700"/>
            <a:ext cx="1289816" cy="1289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sp>
        <p:nvSpPr>
          <p:cNvPr id="90" name="Прямоугольник 89"/>
          <p:cNvSpPr/>
          <p:nvPr/>
        </p:nvSpPr>
        <p:spPr>
          <a:xfrm>
            <a:off x="663243" y="6041362"/>
            <a:ext cx="15135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err="1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WeChat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2895951" y="6041361"/>
            <a:ext cx="17443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Telegram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786790" y="6008937"/>
            <a:ext cx="641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VK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649549" y="6008937"/>
            <a:ext cx="1454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err="1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RuTube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0418364" y="6008937"/>
            <a:ext cx="6799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OK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43" y="4655876"/>
            <a:ext cx="1364229" cy="13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0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28A1E2-985C-814B-5123-82037CBF3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63FC8CC-9B21-7834-ABDD-FE2A2A208108}"/>
              </a:ext>
            </a:extLst>
          </p:cNvPr>
          <p:cNvSpPr txBox="1"/>
          <p:nvPr/>
        </p:nvSpPr>
        <p:spPr>
          <a:xfrm>
            <a:off x="2690981" y="180522"/>
            <a:ext cx="6895796" cy="1107996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fr-FR" sz="6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主要合作伙伴</a:t>
            </a:r>
            <a:endParaRPr lang="ru-RU" sz="6600" b="1" dirty="0">
              <a:solidFill>
                <a:srgbClr val="0070C0"/>
              </a:solidFill>
              <a:latin typeface="Gilroy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3FD6633E-3917-1C52-902F-4C49070ABF70}"/>
              </a:ext>
            </a:extLst>
          </p:cNvPr>
          <p:cNvSpPr txBox="1"/>
          <p:nvPr/>
        </p:nvSpPr>
        <p:spPr bwMode="auto">
          <a:xfrm>
            <a:off x="1735755" y="1374141"/>
            <a:ext cx="2869655" cy="62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  <a:defRPr/>
            </a:pPr>
            <a:r>
              <a:rPr lang="zh-CN" altLang="en-US" sz="3600" b="1" kern="0" dirty="0">
                <a:solidFill>
                  <a:srgbClr val="008755"/>
                </a:solidFill>
                <a:latin typeface="Microsoft YaHei" pitchFamily="34" charset="-122"/>
                <a:ea typeface="Microsoft YaHei" pitchFamily="34" charset="-122"/>
              </a:rPr>
              <a:t>教育与科学</a:t>
            </a:r>
            <a:endParaRPr kumimoji="1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Microsoft YaHei" pitchFamily="34" charset="-122"/>
              <a:ea typeface="Microsoft YaHei" pitchFamily="34" charset="-12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7D2AAD9-44F2-F84C-4AE1-A14C3EDC04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369" y="2713019"/>
            <a:ext cx="1122664" cy="112266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9E70709-68B5-62E0-AEB3-8775B15853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23" y="2634348"/>
            <a:ext cx="1220445" cy="12204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AFA40AF-FE41-EB82-25D1-E1580B9D38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547" y="2085927"/>
            <a:ext cx="1502591" cy="59933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9488D65-6F44-35F5-62F3-B46B445907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3" b="25982"/>
          <a:stretch>
            <a:fillRect/>
          </a:stretch>
        </p:blipFill>
        <p:spPr>
          <a:xfrm>
            <a:off x="667681" y="2116905"/>
            <a:ext cx="1995228" cy="5482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46B12FB-C1C9-2080-F807-02C5964BD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0859" y="1999412"/>
            <a:ext cx="1731186" cy="691229"/>
          </a:xfrm>
          <a:prstGeom prst="rect">
            <a:avLst/>
          </a:prstGeom>
        </p:spPr>
      </p:pic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8708758C-73AE-8B27-A3D2-79AC7D8C9023}"/>
              </a:ext>
            </a:extLst>
          </p:cNvPr>
          <p:cNvSpPr txBox="1"/>
          <p:nvPr/>
        </p:nvSpPr>
        <p:spPr bwMode="auto">
          <a:xfrm>
            <a:off x="821949" y="4061642"/>
            <a:ext cx="2038349" cy="33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  <a:defRPr/>
            </a:pPr>
            <a:r>
              <a:rPr lang="zh-CN" altLang="en-US" sz="3600" b="1" kern="0" dirty="0">
                <a:solidFill>
                  <a:srgbClr val="008755"/>
                </a:solidFill>
                <a:latin typeface="微软雅黑" panose="020B0503020204020204" charset="-122"/>
                <a:ea typeface="微软雅黑" panose="020B0503020204020204" charset="-122"/>
              </a:rPr>
              <a:t>信息技术</a:t>
            </a:r>
            <a:endParaRPr kumimoji="1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81C72B1-766E-7EA1-ADD9-3044ADBB4E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75" y="4808061"/>
            <a:ext cx="1718706" cy="1117627"/>
          </a:xfrm>
          <a:prstGeom prst="rect">
            <a:avLst/>
          </a:prstGeom>
        </p:spPr>
      </p:pic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883A15C5-45DA-A5A3-31B8-B093290164C9}"/>
              </a:ext>
            </a:extLst>
          </p:cNvPr>
          <p:cNvSpPr txBox="1"/>
          <p:nvPr/>
        </p:nvSpPr>
        <p:spPr bwMode="auto">
          <a:xfrm>
            <a:off x="6921216" y="1441081"/>
            <a:ext cx="4338638" cy="49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  <a:defRPr/>
            </a:pPr>
            <a:r>
              <a:rPr lang="zh-CN" altLang="en-US" sz="3600" b="1" kern="0" dirty="0">
                <a:solidFill>
                  <a:srgbClr val="008755"/>
                </a:solidFill>
                <a:latin typeface="微软雅黑" panose="020B0503020204020204" charset="-122"/>
                <a:ea typeface="微软雅黑" panose="020B0503020204020204" charset="-122"/>
              </a:rPr>
              <a:t>石油和天然气工业</a:t>
            </a:r>
            <a:endParaRPr kumimoji="1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xmlns="" id="{8266EA26-C23E-E072-465F-93CDA1131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507204"/>
              </p:ext>
            </p:extLst>
          </p:nvPr>
        </p:nvGraphicFramePr>
        <p:xfrm>
          <a:off x="9927435" y="2634348"/>
          <a:ext cx="1267634" cy="862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B6399D0-7B00-F83D-3F46-B57833CCC9C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615" y="2159902"/>
            <a:ext cx="2036138" cy="51515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449AC6C7-7B48-F13E-3194-DF089EDB099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25" b="26562"/>
          <a:stretch>
            <a:fillRect/>
          </a:stretch>
        </p:blipFill>
        <p:spPr>
          <a:xfrm>
            <a:off x="8224762" y="2907904"/>
            <a:ext cx="1326548" cy="6010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6F79E630-CFCB-51C2-0465-6C8935F9FEF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05" y="2634348"/>
            <a:ext cx="1633284" cy="92070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49F64FD9-F8E0-24FC-391C-35AD904AF23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736" y="4754761"/>
            <a:ext cx="1093517" cy="10935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07FC181D-FC6F-F19C-948B-AA886B4B5C4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95" y="4808061"/>
            <a:ext cx="1079514" cy="985056"/>
          </a:xfrm>
          <a:prstGeom prst="rect">
            <a:avLst/>
          </a:prstGeom>
        </p:spPr>
      </p:pic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ACF42E5B-203E-D0B8-2233-0C9BCA38F68C}"/>
              </a:ext>
            </a:extLst>
          </p:cNvPr>
          <p:cNvSpPr txBox="1"/>
          <p:nvPr/>
        </p:nvSpPr>
        <p:spPr bwMode="auto">
          <a:xfrm>
            <a:off x="3593378" y="4060054"/>
            <a:ext cx="2024063" cy="61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  <a:defRPr/>
            </a:pPr>
            <a:r>
              <a:rPr lang="zh-CN" altLang="en-US" sz="3600" b="1" kern="0" dirty="0">
                <a:solidFill>
                  <a:srgbClr val="008755"/>
                </a:solidFill>
                <a:latin typeface="微软雅黑" panose="020B0503020204020204" charset="-122"/>
                <a:ea typeface="微软雅黑" panose="020B0503020204020204" charset="-122"/>
              </a:rPr>
              <a:t>政府机构</a:t>
            </a:r>
            <a:endParaRPr kumimoji="1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AE4A9A83-DB35-9B53-B5FB-484697143E58}"/>
              </a:ext>
            </a:extLst>
          </p:cNvPr>
          <p:cNvSpPr txBox="1"/>
          <p:nvPr/>
        </p:nvSpPr>
        <p:spPr>
          <a:xfrm>
            <a:off x="7799570" y="4028990"/>
            <a:ext cx="24948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defRPr/>
            </a:pPr>
            <a:r>
              <a:rPr lang="zh-CN" altLang="en-US" sz="3600" b="1" kern="0" dirty="0">
                <a:solidFill>
                  <a:srgbClr val="008755"/>
                </a:solidFill>
                <a:latin typeface="微软雅黑" panose="020B0503020204020204" charset="-122"/>
                <a:ea typeface="微软雅黑" panose="020B0503020204020204" charset="-122"/>
              </a:rPr>
              <a:t>能源复合体</a:t>
            </a:r>
            <a:endParaRPr kumimoji="1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B4021662-CD2D-1681-9D4F-B2F3F115C02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29" y="4998041"/>
            <a:ext cx="1268141" cy="84585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84718C66-2BCE-1FDB-76C0-B35ACDA5573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253" y="5350238"/>
            <a:ext cx="1907067" cy="88237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E7D5E5DC-6107-F87D-1BB0-4300CA0D61B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435" y="4754761"/>
            <a:ext cx="1332419" cy="13324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FAB3FD6A-369C-59F0-7BD5-E841C087ADF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77" y="4789345"/>
            <a:ext cx="1517821" cy="484913"/>
          </a:xfrm>
          <a:prstGeom prst="rect">
            <a:avLst/>
          </a:prstGeom>
        </p:spPr>
      </p:pic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A3C581EE-94B7-B8EC-4FBB-3D5AE7848FB7}"/>
              </a:ext>
            </a:extLst>
          </p:cNvPr>
          <p:cNvCxnSpPr/>
          <p:nvPr/>
        </p:nvCxnSpPr>
        <p:spPr>
          <a:xfrm>
            <a:off x="972275" y="3854793"/>
            <a:ext cx="10280167" cy="0"/>
          </a:xfrm>
          <a:prstGeom prst="line">
            <a:avLst/>
          </a:prstGeom>
          <a:ln w="19050">
            <a:solidFill>
              <a:srgbClr val="0087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93BB85FE-3176-08A2-BA95-2617EC4ED75E}"/>
              </a:ext>
            </a:extLst>
          </p:cNvPr>
          <p:cNvCxnSpPr/>
          <p:nvPr/>
        </p:nvCxnSpPr>
        <p:spPr>
          <a:xfrm>
            <a:off x="6104179" y="1614233"/>
            <a:ext cx="0" cy="4777409"/>
          </a:xfrm>
          <a:prstGeom prst="line">
            <a:avLst/>
          </a:prstGeom>
          <a:ln w="19050">
            <a:solidFill>
              <a:srgbClr val="0087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72A3F516-6F93-6C86-0355-1FD4E0400E71}"/>
              </a:ext>
            </a:extLst>
          </p:cNvPr>
          <p:cNvCxnSpPr/>
          <p:nvPr/>
        </p:nvCxnSpPr>
        <p:spPr>
          <a:xfrm flipH="1">
            <a:off x="3170582" y="3965714"/>
            <a:ext cx="1" cy="2271800"/>
          </a:xfrm>
          <a:prstGeom prst="line">
            <a:avLst/>
          </a:prstGeom>
          <a:ln w="19050">
            <a:solidFill>
              <a:srgbClr val="0087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5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420CDC-207C-D374-9366-386FDD6FA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A482683-1BA8-10A7-9E43-F29EAF37260C}"/>
              </a:ext>
            </a:extLst>
          </p:cNvPr>
          <p:cNvSpPr txBox="1"/>
          <p:nvPr/>
        </p:nvSpPr>
        <p:spPr>
          <a:xfrm>
            <a:off x="0" y="147864"/>
            <a:ext cx="12239191" cy="1200329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fr-FR" sz="72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国际合作</a:t>
            </a:r>
            <a:endParaRPr lang="zh-CN" altLang="fr-FR" sz="7200" dirty="0">
              <a:solidFill>
                <a:srgbClr val="0070C0"/>
              </a:solidFill>
              <a:latin typeface="Gilroy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56E5F9C-FF8B-D89C-C7EB-2080E29E3CC9}"/>
              </a:ext>
            </a:extLst>
          </p:cNvPr>
          <p:cNvSpPr txBox="1"/>
          <p:nvPr/>
        </p:nvSpPr>
        <p:spPr>
          <a:xfrm>
            <a:off x="225021" y="2316632"/>
            <a:ext cx="5753083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志愿者项目《我的俄罗斯朋友》</a:t>
            </a:r>
            <a:endParaRPr lang="ru-RU" sz="32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C11DE67-2371-5AEA-2601-D0001BE52F6C}"/>
              </a:ext>
            </a:extLst>
          </p:cNvPr>
          <p:cNvSpPr txBox="1"/>
          <p:nvPr/>
        </p:nvSpPr>
        <p:spPr>
          <a:xfrm>
            <a:off x="594390" y="1500391"/>
            <a:ext cx="522841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zh-CN" sz="3200" b="1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45</a:t>
            </a:r>
            <a:r>
              <a:rPr lang="en-US" altLang="zh-CN" sz="3200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个</a:t>
            </a:r>
            <a:r>
              <a:rPr lang="zh-CN" altLang="en-US" sz="32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国际合作伙伴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26583E2-5559-FE69-0FE7-A6DDC7DC7C26}"/>
              </a:ext>
            </a:extLst>
          </p:cNvPr>
          <p:cNvSpPr txBox="1"/>
          <p:nvPr/>
        </p:nvSpPr>
        <p:spPr>
          <a:xfrm>
            <a:off x="4850130" y="1500391"/>
            <a:ext cx="298156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zh-CN" sz="3200" b="1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10</a:t>
            </a:r>
            <a:r>
              <a:rPr lang="en-US" altLang="zh-CN" sz="3200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名</a:t>
            </a:r>
            <a:r>
              <a:rPr lang="zh-CN" altLang="en-US" sz="32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国际教师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94390" y="2870317"/>
            <a:ext cx="4557816" cy="371301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0DAA4FB-EBF8-4494-228A-7A95473BF0B7}"/>
              </a:ext>
            </a:extLst>
          </p:cNvPr>
          <p:cNvSpPr txBox="1"/>
          <p:nvPr/>
        </p:nvSpPr>
        <p:spPr>
          <a:xfrm>
            <a:off x="8554003" y="1500388"/>
            <a:ext cx="2761417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200" b="1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200</a:t>
            </a:r>
            <a:r>
              <a:rPr lang="en-US" altLang="zh-CN" sz="3200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zh-CN" altLang="en-US" sz="32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名</a:t>
            </a:r>
            <a:r>
              <a:rPr lang="zh-CN" altLang="en-US" sz="32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留学生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5845F18-4AB7-79AB-8117-C2D59BFCA2A6}"/>
              </a:ext>
            </a:extLst>
          </p:cNvPr>
          <p:cNvSpPr txBox="1"/>
          <p:nvPr/>
        </p:nvSpPr>
        <p:spPr>
          <a:xfrm>
            <a:off x="6465578" y="2316633"/>
            <a:ext cx="558234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2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服务国际学生的全面适应计划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290D512-CB39-9253-5935-A10CD9F3F555}"/>
              </a:ext>
            </a:extLst>
          </p:cNvPr>
          <p:cNvSpPr txBox="1"/>
          <p:nvPr/>
        </p:nvSpPr>
        <p:spPr>
          <a:xfrm>
            <a:off x="1111548" y="2901110"/>
            <a:ext cx="3289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成员资格与联盟</a:t>
            </a:r>
            <a:endParaRPr lang="ru-RU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2CF5266-7A69-D416-6755-29F4C8C4382A}"/>
              </a:ext>
            </a:extLst>
          </p:cNvPr>
          <p:cNvSpPr txBox="1"/>
          <p:nvPr/>
        </p:nvSpPr>
        <p:spPr>
          <a:xfrm>
            <a:off x="1685492" y="3720757"/>
            <a:ext cx="3466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Montserrat Medium" pitchFamily="50" charset="-52"/>
                <a:ea typeface="Microsoft YaHei" panose="020B0503020204020204" pitchFamily="34" charset="-122"/>
              </a:rPr>
              <a:t>SecNet</a:t>
            </a:r>
            <a:r>
              <a:rPr lang="ru-RU" b="1" dirty="0" smtClean="0">
                <a:latin typeface="Montserrat Medium" pitchFamily="50" charset="-52"/>
                <a:ea typeface="Microsoft YaHei" panose="020B0503020204020204" pitchFamily="34" charset="-122"/>
              </a:rPr>
              <a:t>: </a:t>
            </a:r>
            <a:r>
              <a:rPr lang="ru-RU" dirty="0" err="1" smtClean="0">
                <a:latin typeface="Montserrat Medium" pitchFamily="50" charset="-52"/>
                <a:ea typeface="Microsoft YaHei" panose="020B0503020204020204" pitchFamily="34" charset="-122"/>
              </a:rPr>
              <a:t>研究西伯利亚社会变迁</a:t>
            </a:r>
            <a:endParaRPr lang="ru-RU" dirty="0">
              <a:latin typeface="Montserrat Medium" pitchFamily="50" charset="-52"/>
              <a:ea typeface="Microsoft YaHei" panose="020B0503020204020204" pitchFamily="34" charset="-122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757604" y="2916359"/>
            <a:ext cx="4557816" cy="371301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E6EDF44-9B49-E948-4057-A0902C4098BC}"/>
              </a:ext>
            </a:extLst>
          </p:cNvPr>
          <p:cNvSpPr txBox="1"/>
          <p:nvPr/>
        </p:nvSpPr>
        <p:spPr>
          <a:xfrm>
            <a:off x="1627067" y="4550122"/>
            <a:ext cx="34574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tserrat Medium" pitchFamily="50" charset="-52"/>
                <a:ea typeface="Microsoft YaHei" panose="020B0503020204020204" pitchFamily="34" charset="-122"/>
              </a:rPr>
              <a:t>AFUUA: </a:t>
            </a:r>
            <a:r>
              <a:rPr lang="ru-RU" sz="1600" dirty="0" err="1" smtClean="0">
                <a:latin typeface="Montserrat Medium" pitchFamily="50" charset="-52"/>
                <a:ea typeface="Microsoft YaHei" panose="020B0503020204020204" pitchFamily="34" charset="-122"/>
              </a:rPr>
              <a:t>乌戈尔</a:t>
            </a:r>
            <a:r>
              <a:rPr lang="ru-RU" sz="1600" dirty="0" err="1">
                <a:latin typeface="Montserrat Medium" pitchFamily="50" charset="-52"/>
                <a:ea typeface="Microsoft YaHei" panose="020B0503020204020204" pitchFamily="34" charset="-122"/>
              </a:rPr>
              <a:t>-芬兰地区大学联盟</a:t>
            </a:r>
            <a:endParaRPr lang="ru-RU" sz="1600" dirty="0">
              <a:latin typeface="Montserrat Medium" pitchFamily="50" charset="-52"/>
              <a:ea typeface="Microsoft YaHei" panose="020B0503020204020204" pitchFamily="34" charset="-12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638C17E-9180-341B-0654-C48CC22A2D59}"/>
              </a:ext>
            </a:extLst>
          </p:cNvPr>
          <p:cNvSpPr txBox="1"/>
          <p:nvPr/>
        </p:nvSpPr>
        <p:spPr>
          <a:xfrm>
            <a:off x="1599306" y="5088915"/>
            <a:ext cx="3485242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dirty="0">
                <a:latin typeface="Montserrat Medium" pitchFamily="50" charset="-52"/>
                <a:ea typeface="Microsoft YaHei" panose="020B0503020204020204" pitchFamily="34" charset="-122"/>
              </a:rPr>
              <a:t>俄非网络大学</a:t>
            </a:r>
          </a:p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>
                <a:latin typeface="Montserrat Medium" pitchFamily="50" charset="-52"/>
                <a:ea typeface="微软雅黑" panose="020B0503020204020204" charset="-122"/>
              </a:rPr>
              <a:t>俄罗斯和非洲国际互联网大学。</a:t>
            </a:r>
            <a:endParaRPr lang="ru-RU" dirty="0">
              <a:latin typeface="Montserrat Medium" pitchFamily="50" charset="-52"/>
              <a:ea typeface="微软雅黑" panose="020B0503020204020204" charset="-12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572E5494-2C57-7B33-D8A6-EABEE6BFE64D}"/>
              </a:ext>
            </a:extLst>
          </p:cNvPr>
          <p:cNvSpPr txBox="1"/>
          <p:nvPr/>
        </p:nvSpPr>
        <p:spPr>
          <a:xfrm>
            <a:off x="1599306" y="5883669"/>
            <a:ext cx="36441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Montserrat Medium" pitchFamily="50" charset="-52"/>
                <a:ea typeface="Microsoft YaHei" panose="020B0503020204020204" pitchFamily="34" charset="-122"/>
              </a:rPr>
              <a:t>NEDRA: </a:t>
            </a:r>
            <a:r>
              <a:rPr lang="ru-RU" sz="1600" dirty="0" err="1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为矿产和原材料综合体培养</a:t>
            </a:r>
            <a:r>
              <a:rPr lang="ru-RU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ru-RU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ru-RU" sz="1600" dirty="0" err="1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人才的专业社区</a:t>
            </a:r>
            <a:endParaRPr lang="ru-RU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8" name="Picture 6" descr="https://sun6-21.userapi.com/s/v1/ig2/n2Oyyc0P4qmHJIZy8bPI0sxvj719Z-MDVN1IMYCODnuN8iRWiI6Dw_xpa3awEy8UVCHagVAU04GWEnJcIajo62IZ.jpg?size=1552x1552&amp;quality=95&amp;crop=504,192,1552,1552&amp;ava=1">
            <a:extLst>
              <a:ext uri="{FF2B5EF4-FFF2-40B4-BE49-F238E27FC236}">
                <a16:creationId xmlns:a16="http://schemas.microsoft.com/office/drawing/2014/main" xmlns="" id="{F4600743-7290-E618-E3C2-62EB434BC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7" t="12148" r="18591" b="19570"/>
          <a:stretch>
            <a:fillRect/>
          </a:stretch>
        </p:blipFill>
        <p:spPr bwMode="auto">
          <a:xfrm>
            <a:off x="7070624" y="5113210"/>
            <a:ext cx="1075080" cy="1155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4BB136C-C565-4314-C987-83425415C4D3}"/>
              </a:ext>
            </a:extLst>
          </p:cNvPr>
          <p:cNvSpPr txBox="1"/>
          <p:nvPr/>
        </p:nvSpPr>
        <p:spPr>
          <a:xfrm>
            <a:off x="8272205" y="5355591"/>
            <a:ext cx="2964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20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Rossotrudnichestvo </a:t>
            </a:r>
          </a:p>
          <a:p>
            <a:pPr algn="ctr">
              <a:lnSpc>
                <a:spcPct val="120000"/>
              </a:lnSpc>
            </a:pP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俄</a:t>
            </a: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罗斯之</a:t>
            </a: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家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09B92ADC-A334-B68A-29CC-7CE7B44C7A9E}"/>
              </a:ext>
            </a:extLst>
          </p:cNvPr>
          <p:cNvSpPr txBox="1"/>
          <p:nvPr/>
        </p:nvSpPr>
        <p:spPr>
          <a:xfrm>
            <a:off x="8293411" y="3794138"/>
            <a:ext cx="292198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俄罗斯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-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亚洲北</a:t>
            </a:r>
            <a:r>
              <a:rPr lang="zh-CN" altLang="en-US" sz="24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极</a:t>
            </a:r>
            <a:r>
              <a:rPr lang="ru-RU" altLang="zh-CN" sz="24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/>
            </a:r>
            <a:br>
              <a:rPr lang="ru-RU" altLang="zh-CN" sz="24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en-US" sz="2400" dirty="0" smtClean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研</a:t>
            </a:r>
            <a:r>
              <a:rPr lang="zh-CN" altLang="en-US" sz="24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究联盟成员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4" t="16346" r="8137" b="12408"/>
          <a:stretch/>
        </p:blipFill>
        <p:spPr bwMode="auto">
          <a:xfrm>
            <a:off x="913046" y="3604694"/>
            <a:ext cx="735264" cy="601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28" name="Picture 4" descr="https://static.tildacdn.com/tild6439-6430-4436-b266-316437376234/____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48"/>
          <a:stretch/>
        </p:blipFill>
        <p:spPr bwMode="auto">
          <a:xfrm>
            <a:off x="891804" y="4358157"/>
            <a:ext cx="671798" cy="6573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1030" name="Picture 6" descr="Главная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06"/>
          <a:stretch/>
        </p:blipFill>
        <p:spPr bwMode="auto">
          <a:xfrm>
            <a:off x="913046" y="5816088"/>
            <a:ext cx="650556" cy="62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340" y="5088915"/>
            <a:ext cx="560725" cy="62094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B290D512-CB39-9253-5935-A10CD9F3F555}"/>
              </a:ext>
            </a:extLst>
          </p:cNvPr>
          <p:cNvSpPr txBox="1"/>
          <p:nvPr/>
        </p:nvSpPr>
        <p:spPr>
          <a:xfrm>
            <a:off x="6757604" y="3001605"/>
            <a:ext cx="45578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战略伙伴关系</a:t>
            </a:r>
          </a:p>
        </p:txBody>
      </p:sp>
      <p:sp>
        <p:nvSpPr>
          <p:cNvPr id="2" name="AutoShape 2" descr="blob:https://web.telegram.org/3c1cede0-8752-43f3-a02f-6a022ac5f3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1119" y="3820604"/>
            <a:ext cx="1132269" cy="121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0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5C0ED1-89E8-B6F6-0D9E-CC5FA48C5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496417" y="4135393"/>
            <a:ext cx="5262125" cy="1787614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0652FC5-3C1E-5688-C10C-F987DCE1A33A}"/>
              </a:ext>
            </a:extLst>
          </p:cNvPr>
          <p:cNvSpPr txBox="1"/>
          <p:nvPr/>
        </p:nvSpPr>
        <p:spPr>
          <a:xfrm>
            <a:off x="6561" y="147070"/>
            <a:ext cx="12191999" cy="1107996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fr-FR" sz="6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重点科研项</a:t>
            </a:r>
            <a:r>
              <a:rPr lang="zh-CN" altLang="fr-FR" sz="66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目</a:t>
            </a:r>
            <a:endParaRPr lang="en-US" sz="6600" b="1" dirty="0">
              <a:solidFill>
                <a:srgbClr val="0070C0"/>
              </a:solidFill>
              <a:latin typeface="Gilroy" panose="00000500000000000000" pitchFamily="2" charset="-52"/>
              <a:ea typeface="+mj-ea"/>
              <a:cs typeface="+mj-cs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50903" y="1353038"/>
            <a:ext cx="5262125" cy="2500505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25E4377-AB7A-EF8E-2F49-19B8A8B197FC}"/>
              </a:ext>
            </a:extLst>
          </p:cNvPr>
          <p:cNvSpPr txBox="1"/>
          <p:nvPr/>
        </p:nvSpPr>
        <p:spPr>
          <a:xfrm>
            <a:off x="612704" y="4450616"/>
            <a:ext cx="5096559" cy="116602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联合国教科文组织环境动力学和全球气候变化教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席</a:t>
            </a:r>
            <a:endParaRPr lang="ru-RU" altLang="zh-CN" sz="2400" b="1" dirty="0" smtClean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/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(https://chairs-unesco.ru/en/chairs)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7BBC9F3-3BA5-5E98-159A-C8F3C3E7A7B2}"/>
              </a:ext>
            </a:extLst>
          </p:cNvPr>
          <p:cNvSpPr txBox="1"/>
          <p:nvPr/>
        </p:nvSpPr>
        <p:spPr>
          <a:xfrm>
            <a:off x="6679096" y="1530466"/>
            <a:ext cx="447260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87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我校穆赫拉碳平衡研究中心</a:t>
            </a:r>
            <a:r>
              <a:rPr lang="zh-CN" altLang="en-US" sz="1600" b="1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2"/>
              </a:rPr>
              <a:t>https://carbon-polygons.ru/polygons/muxrino</a:t>
            </a:r>
            <a:r>
              <a:rPr lang="zh-CN" altLang="en-US" sz="1600" b="1" dirty="0" smtClean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ru-RU" altLang="zh-CN" sz="1600" b="1" dirty="0" smtClean="0">
              <a:solidFill>
                <a:schemeClr val="accent5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</a:t>
            </a:r>
            <a:r>
              <a:rPr lang="zh-CN" altLang="en-US" sz="2000" dirty="0">
                <a:solidFill>
                  <a:schemeClr val="accent5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开发和测试碳平衡监测技术提供了一个独特的研究基地。该中心具有国际意义，因为它能够开展与全球气候数据网络相媲美的研究。</a:t>
            </a:r>
            <a:endParaRPr lang="ru-RU" sz="1500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panose="020B0503020204020204" charset="-122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F456739F-6BBE-B55D-081B-22AE1F16E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91" y="6282306"/>
            <a:ext cx="1522750" cy="38526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5105D586-0B06-CC7F-549E-6801B0158F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439" y="6147874"/>
            <a:ext cx="584110" cy="58411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16730DCB-083B-216B-A8D5-B0243D289A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528" y="6084574"/>
            <a:ext cx="649055" cy="649055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26221F7A-F23F-D923-2ED0-94AABF73FE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25" b="26562"/>
          <a:stretch>
            <a:fillRect/>
          </a:stretch>
        </p:blipFill>
        <p:spPr>
          <a:xfrm>
            <a:off x="3806137" y="6218980"/>
            <a:ext cx="989996" cy="448592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04C95BDA-EAF2-DBD7-83FA-300B569B19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137" y="6293138"/>
            <a:ext cx="956094" cy="381355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496418" y="1353038"/>
            <a:ext cx="5262125" cy="2500505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D107A24-C225-505D-0E34-B555217E926E}"/>
              </a:ext>
            </a:extLst>
          </p:cNvPr>
          <p:cNvSpPr txBox="1"/>
          <p:nvPr/>
        </p:nvSpPr>
        <p:spPr>
          <a:xfrm>
            <a:off x="640888" y="1563970"/>
            <a:ext cx="5248692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latin typeface="Montserrat Medium" pitchFamily="50" charset="-52"/>
                <a:ea typeface="Microsoft YaHei" panose="020B0503020204020204" pitchFamily="34" charset="-122"/>
              </a:rPr>
              <a:t>⚡</a:t>
            </a:r>
            <a:r>
              <a:rPr lang="ru-RU" altLang="zh-CN" sz="2000" b="1" dirty="0" smtClean="0">
                <a:solidFill>
                  <a:srgbClr val="C00000"/>
                </a:solidFill>
                <a:latin typeface="Montserrat Medium" pitchFamily="50" charset="-52"/>
                <a:ea typeface="Microsoft YaHei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rgbClr val="C00000"/>
                </a:solidFill>
                <a:latin typeface="Montserrat Medium" pitchFamily="50" charset="-52"/>
                <a:ea typeface="Microsoft YaHei" panose="020B0503020204020204" pitchFamily="34" charset="-122"/>
              </a:rPr>
              <a:t>能</a:t>
            </a:r>
            <a:r>
              <a:rPr lang="zh-CN" altLang="en-US" sz="2000" b="1" dirty="0">
                <a:solidFill>
                  <a:srgbClr val="C00000"/>
                </a:solidFill>
                <a:latin typeface="Montserrat Medium" pitchFamily="50" charset="-52"/>
                <a:ea typeface="Microsoft YaHei" panose="020B0503020204020204" pitchFamily="34" charset="-122"/>
              </a:rPr>
              <a:t>源和北极技</a:t>
            </a:r>
            <a:r>
              <a:rPr lang="zh-CN" altLang="en-US" sz="2000" b="1" dirty="0" smtClean="0">
                <a:solidFill>
                  <a:srgbClr val="C00000"/>
                </a:solidFill>
                <a:latin typeface="Montserrat Medium" pitchFamily="50" charset="-52"/>
                <a:ea typeface="Microsoft YaHei" panose="020B0503020204020204" pitchFamily="34" charset="-122"/>
              </a:rPr>
              <a:t>术</a:t>
            </a:r>
            <a:endParaRPr lang="ru-RU" altLang="zh-CN" sz="2000" b="1" dirty="0" smtClean="0">
              <a:solidFill>
                <a:srgbClr val="C00000"/>
              </a:solidFill>
              <a:latin typeface="Montserrat Medium" pitchFamily="50" charset="-52"/>
              <a:ea typeface="Microsoft YaHei" panose="020B0503020204020204" pitchFamily="34" charset="-122"/>
            </a:endParaRPr>
          </a:p>
          <a:p>
            <a:r>
              <a:rPr lang="zh-CN" altLang="en-US" sz="2000" b="1" dirty="0">
                <a:solidFill>
                  <a:srgbClr val="008755"/>
                </a:solidFill>
                <a:latin typeface="Montserrat Medium" pitchFamily="50" charset="-52"/>
                <a:ea typeface="Microsoft YaHei" panose="020B0503020204020204" pitchFamily="34" charset="-122"/>
              </a:rPr>
              <a:t>🌿 环境监测、气候变化监测和碳排放监</a:t>
            </a:r>
            <a:r>
              <a:rPr lang="zh-CN" altLang="en-US" sz="2000" b="1" dirty="0" smtClean="0">
                <a:solidFill>
                  <a:srgbClr val="008755"/>
                </a:solidFill>
                <a:latin typeface="Montserrat Medium" pitchFamily="50" charset="-52"/>
                <a:ea typeface="Microsoft YaHei" panose="020B0503020204020204" pitchFamily="34" charset="-122"/>
              </a:rPr>
              <a:t>测</a:t>
            </a:r>
            <a:endParaRPr lang="ru-RU" altLang="zh-CN" sz="2000" b="1" dirty="0" smtClean="0">
              <a:solidFill>
                <a:srgbClr val="008755"/>
              </a:solidFill>
              <a:latin typeface="Montserrat Medium" pitchFamily="50" charset="-52"/>
              <a:ea typeface="Microsoft YaHei" panose="020B0503020204020204" pitchFamily="34" charset="-122"/>
            </a:endParaRPr>
          </a:p>
          <a:p>
            <a:r>
              <a:rPr lang="zh-CN" altLang="en-US" sz="2000" b="1" dirty="0">
                <a:solidFill>
                  <a:srgbClr val="0070C0"/>
                </a:solidFill>
                <a:latin typeface="Montserrat Medium" pitchFamily="50" charset="-52"/>
                <a:ea typeface="Microsoft YaHei" panose="020B0503020204020204" pitchFamily="34" charset="-122"/>
              </a:rPr>
              <a:t>💻 信息技术和数学建</a:t>
            </a:r>
            <a:r>
              <a:rPr lang="zh-CN" altLang="en-US" sz="2000" b="1" dirty="0" smtClean="0">
                <a:solidFill>
                  <a:srgbClr val="0070C0"/>
                </a:solidFill>
                <a:latin typeface="Montserrat Medium" pitchFamily="50" charset="-52"/>
                <a:ea typeface="Microsoft YaHei" panose="020B0503020204020204" pitchFamily="34" charset="-122"/>
              </a:rPr>
              <a:t>模</a:t>
            </a:r>
            <a:endParaRPr lang="ru-RU" altLang="zh-CN" sz="2000" b="1" dirty="0" smtClean="0">
              <a:solidFill>
                <a:srgbClr val="0070C0"/>
              </a:solidFill>
              <a:latin typeface="Montserrat Medium" pitchFamily="50" charset="-52"/>
              <a:ea typeface="Microsoft YaHei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Montserrat Medium" pitchFamily="50" charset="-52"/>
                <a:ea typeface="Microsoft YaHei" panose="020B0503020204020204" pitchFamily="34" charset="-122"/>
              </a:rPr>
              <a:t>⚖️ 社会、法律和经济研</a:t>
            </a:r>
            <a:r>
              <a:rPr lang="zh-CN" altLang="en-US" sz="2000" b="1" dirty="0" smtClean="0">
                <a:solidFill>
                  <a:schemeClr val="accent2">
                    <a:lumMod val="75000"/>
                  </a:schemeClr>
                </a:solidFill>
                <a:latin typeface="Montserrat Medium" pitchFamily="50" charset="-52"/>
                <a:ea typeface="Microsoft YaHei" panose="020B0503020204020204" pitchFamily="34" charset="-122"/>
              </a:rPr>
              <a:t>究</a:t>
            </a:r>
            <a:endParaRPr lang="ru-RU" altLang="zh-CN" sz="2000" b="1" dirty="0" smtClean="0">
              <a:solidFill>
                <a:schemeClr val="accent2">
                  <a:lumMod val="75000"/>
                </a:schemeClr>
              </a:solidFill>
              <a:latin typeface="Montserrat Medium" pitchFamily="50" charset="-52"/>
              <a:ea typeface="Microsoft YaHei" panose="020B0503020204020204" pitchFamily="34" charset="-122"/>
            </a:endParaRPr>
          </a:p>
          <a:p>
            <a:r>
              <a:rPr lang="zh-CN" altLang="en-US" sz="2000" b="1" dirty="0">
                <a:solidFill>
                  <a:srgbClr val="002060"/>
                </a:solidFill>
                <a:latin typeface="Montserrat Medium" pitchFamily="50" charset="-52"/>
                <a:ea typeface="Microsoft YaHei" panose="020B0503020204020204" pitchFamily="34" charset="-122"/>
              </a:rPr>
              <a:t>📚 保护北方原住民文</a:t>
            </a:r>
            <a:r>
              <a:rPr lang="zh-CN" altLang="en-US" sz="2000" b="1" dirty="0" smtClean="0">
                <a:solidFill>
                  <a:srgbClr val="002060"/>
                </a:solidFill>
                <a:latin typeface="Montserrat Medium" pitchFamily="50" charset="-52"/>
                <a:ea typeface="Microsoft YaHei" panose="020B0503020204020204" pitchFamily="34" charset="-122"/>
              </a:rPr>
              <a:t>化</a:t>
            </a:r>
            <a:endParaRPr lang="ru-RU" altLang="zh-CN" sz="2000" b="1" dirty="0">
              <a:solidFill>
                <a:srgbClr val="002060"/>
              </a:solidFill>
              <a:latin typeface="Montserrat Medium" pitchFamily="50" charset="-52"/>
              <a:ea typeface="Microsoft YaHei" panose="020B0503020204020204" pitchFamily="34" charset="-122"/>
            </a:endParaRPr>
          </a:p>
          <a:p>
            <a:r>
              <a:rPr lang="zh-CN" altLang="en-US" sz="2000" b="1" dirty="0" smtClean="0">
                <a:solidFill>
                  <a:schemeClr val="accent2">
                    <a:lumMod val="50000"/>
                  </a:schemeClr>
                </a:solidFill>
                <a:latin typeface="Montserrat Medium" pitchFamily="50" charset="-52"/>
                <a:ea typeface="Microsoft YaHei" panose="020B0503020204020204" pitchFamily="34" charset="-122"/>
              </a:rPr>
              <a:t>🛢</a:t>
            </a:r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Montserrat Medium" pitchFamily="50" charset="-52"/>
                <a:ea typeface="Microsoft YaHei" panose="020B0503020204020204" pitchFamily="34" charset="-122"/>
              </a:rPr>
              <a:t>石油化学、地质学和地质生态学</a:t>
            </a:r>
            <a:endParaRPr lang="ru-RU" altLang="zh-CN" sz="2000" b="1" dirty="0" smtClean="0">
              <a:solidFill>
                <a:schemeClr val="accent2">
                  <a:lumMod val="50000"/>
                </a:schemeClr>
              </a:solidFill>
              <a:latin typeface="Montserrat Medium" pitchFamily="50" charset="-52"/>
              <a:ea typeface="Microsoft YaHei" panose="020B0503020204020204" pitchFamily="34" charset="-122"/>
            </a:endParaRPr>
          </a:p>
          <a:p>
            <a:endParaRPr lang="zh-CN" altLang="en-US" sz="1500" dirty="0">
              <a:solidFill>
                <a:srgbClr val="0070C0"/>
              </a:solidFill>
              <a:latin typeface="Montserrat Medium" pitchFamily="50" charset="-52"/>
              <a:ea typeface="Microsoft YaHei" panose="020B0503020204020204" pitchFamily="34" charset="-122"/>
              <a:cs typeface="微软雅黑" panose="020B0503020204020204" charset="-122"/>
            </a:endParaRPr>
          </a:p>
        </p:txBody>
      </p:sp>
      <p:pic>
        <p:nvPicPr>
          <p:cNvPr id="23" name="Picture 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904" y="3959621"/>
            <a:ext cx="5323086" cy="271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26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7C6580-BA1E-BA4C-7DD2-1A091BA0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32"/>
          <p:cNvSpPr/>
          <p:nvPr/>
        </p:nvSpPr>
        <p:spPr>
          <a:xfrm>
            <a:off x="712738" y="1690638"/>
            <a:ext cx="2452674" cy="2689511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176351" y="1613097"/>
            <a:ext cx="2727588" cy="1574240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19CA452-5D01-F81A-D018-0F21A950B717}"/>
              </a:ext>
            </a:extLst>
          </p:cNvPr>
          <p:cNvSpPr txBox="1"/>
          <p:nvPr/>
        </p:nvSpPr>
        <p:spPr>
          <a:xfrm>
            <a:off x="1" y="253788"/>
            <a:ext cx="12191999" cy="923330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fr-FR" sz="5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教育项</a:t>
            </a:r>
            <a:r>
              <a:rPr lang="zh-CN" altLang="fr-FR" sz="54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目</a:t>
            </a:r>
            <a:r>
              <a:rPr lang="ru-RU" altLang="zh-CN" sz="54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(</a:t>
            </a:r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授课语言为俄</a:t>
            </a:r>
            <a:r>
              <a:rPr lang="zh-CN" altLang="en-US" sz="54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语</a:t>
            </a:r>
            <a:r>
              <a:rPr lang="ru-RU" altLang="zh-CN" sz="54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)</a:t>
            </a:r>
            <a:endParaRPr kumimoji="0" lang="zh-CN" altLang="fr-FR" sz="5400" b="1" i="0" u="none" strike="noStrike" kern="1200" cap="none" spc="0" normalizeH="0" baseline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153381" y="2165144"/>
            <a:ext cx="272758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9F282AF-16E1-0494-886C-E38076F0958C}"/>
              </a:ext>
            </a:extLst>
          </p:cNvPr>
          <p:cNvSpPr/>
          <p:nvPr/>
        </p:nvSpPr>
        <p:spPr>
          <a:xfrm>
            <a:off x="785951" y="2337950"/>
            <a:ext cx="2379461" cy="178657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44.03.02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心理和教育学
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44.03.03</a:t>
            </a:r>
            <a:r>
              <a:rPr lang="ru-RU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特殊教育
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.03.0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新闻业</a:t>
            </a:r>
            <a:endParaRPr lang="ru-RU" altLang="zh-CN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45.03.02 </a:t>
            </a:r>
            <a:r>
              <a:rPr lang="ja-JP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语言学</a:t>
            </a:r>
            <a:endParaRPr lang="ru-RU" altLang="ja-JP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45.03.01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语言学与媒体传播
</a:t>
            </a:r>
            <a:r>
              <a:rPr lang="zh-CN" altLang="en-US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硕士学位学习，研究生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365076" y="1686847"/>
            <a:ext cx="2452674" cy="2689511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FE4D452-F470-E6F3-7B5E-84AD0998F6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575"/>
          <a:stretch>
            <a:fillRect/>
          </a:stretch>
        </p:blipFill>
        <p:spPr>
          <a:xfrm>
            <a:off x="934394" y="1757411"/>
            <a:ext cx="402666" cy="5784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CEA611-B754-9CD8-7293-5DDDD5187E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6"/>
          <a:stretch/>
        </p:blipFill>
        <p:spPr>
          <a:xfrm>
            <a:off x="3594239" y="1721798"/>
            <a:ext cx="430987" cy="64964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337E6AE2-D560-EB6F-C992-E45A2F0CAB33}"/>
              </a:ext>
            </a:extLst>
          </p:cNvPr>
          <p:cNvSpPr/>
          <p:nvPr/>
        </p:nvSpPr>
        <p:spPr>
          <a:xfrm>
            <a:off x="3475750" y="2360556"/>
            <a:ext cx="2313998" cy="15017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04.03.01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化学
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21.03.01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石油天然气工程</a:t>
            </a:r>
          </a:p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21.05.06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石油和天然气设备及技术</a:t>
            </a:r>
            <a:endParaRPr lang="ru-RU" altLang="zh-CN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21.05.02 </a:t>
            </a:r>
            <a:r>
              <a:rPr lang="ja-JP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应用地质学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硕士学位学习，研究生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12738" y="4580227"/>
            <a:ext cx="2452674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B23FF9A-7099-1377-AEF9-7921C48957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730"/>
          <a:stretch/>
        </p:blipFill>
        <p:spPr>
          <a:xfrm>
            <a:off x="6269514" y="1720645"/>
            <a:ext cx="405909" cy="53973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FDDF73B2-1B4F-CFAF-2FAC-F5F6BE9D394B}"/>
              </a:ext>
            </a:extLst>
          </p:cNvPr>
          <p:cNvSpPr/>
          <p:nvPr/>
        </p:nvSpPr>
        <p:spPr>
          <a:xfrm>
            <a:off x="6348748" y="2259796"/>
            <a:ext cx="2711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6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49.03.01 </a:t>
            </a:r>
            <a:r>
              <a:rPr lang="zh-CN" altLang="en-US" sz="16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体育
</a:t>
            </a:r>
            <a:r>
              <a:rPr lang="zh-CN" altLang="en-US" sz="16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硕士学位学习，研究生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475750" y="4578491"/>
            <a:ext cx="2571176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326109" y="4578491"/>
            <a:ext cx="2586051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9278408" y="4282336"/>
            <a:ext cx="2452674" cy="2260206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8A6EF853-CED1-A684-66DD-68DC37D867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9"/>
          <a:stretch/>
        </p:blipFill>
        <p:spPr>
          <a:xfrm>
            <a:off x="9348927" y="2439918"/>
            <a:ext cx="331624" cy="563299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D7818BE4-4247-7820-2910-84CA9407E6CD}"/>
              </a:ext>
            </a:extLst>
          </p:cNvPr>
          <p:cNvSpPr/>
          <p:nvPr/>
        </p:nvSpPr>
        <p:spPr>
          <a:xfrm>
            <a:off x="9348926" y="3125499"/>
            <a:ext cx="2434771" cy="783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6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40.04.01 </a:t>
            </a:r>
            <a:r>
              <a:rPr lang="zh-CN" altLang="en-US" sz="16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法律
</a:t>
            </a:r>
            <a:r>
              <a:rPr lang="zh-CN" altLang="en-US" sz="16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硕士学位学习，研究生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94494E1C-AAC3-5E6C-A8AB-4FE164F25D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59"/>
          <a:stretch/>
        </p:blipFill>
        <p:spPr>
          <a:xfrm>
            <a:off x="785952" y="4612742"/>
            <a:ext cx="349776" cy="596887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CD88E771-C6CE-FB00-46BD-36F4B638E361}"/>
              </a:ext>
            </a:extLst>
          </p:cNvPr>
          <p:cNvSpPr/>
          <p:nvPr/>
        </p:nvSpPr>
        <p:spPr>
          <a:xfrm>
            <a:off x="785951" y="5303397"/>
            <a:ext cx="288150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38.03.01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经济学
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38.03.02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管理学
</a:t>
            </a:r>
            <a:r>
              <a:rPr lang="zh-CN" altLang="en-US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硕士学位学习，研究生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4600551C-5638-E71A-7B3B-7B7D7327BC4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40"/>
          <a:stretch/>
        </p:blipFill>
        <p:spPr>
          <a:xfrm>
            <a:off x="6441750" y="4621613"/>
            <a:ext cx="446662" cy="597964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549CA314-72BE-7527-4BA6-302A76E782D5}"/>
              </a:ext>
            </a:extLst>
          </p:cNvPr>
          <p:cNvSpPr/>
          <p:nvPr/>
        </p:nvSpPr>
        <p:spPr>
          <a:xfrm>
            <a:off x="6452440" y="5214823"/>
            <a:ext cx="233338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09.03.01 </a:t>
            </a:r>
            <a:r>
              <a:rPr lang="zh-CN" altLang="en-US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信息科学与工程
</a:t>
            </a:r>
            <a:r>
              <a:rPr lang="en-US" altLang="zh-CN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09.03.04 </a:t>
            </a:r>
            <a:r>
              <a:rPr lang="zh-CN" altLang="en-US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软件工程
</a:t>
            </a:r>
            <a:r>
              <a:rPr lang="en-US" altLang="zh-CN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10.03.01 </a:t>
            </a:r>
            <a:r>
              <a:rPr lang="zh-CN" altLang="en-US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信息安全
</a:t>
            </a:r>
            <a:r>
              <a:rPr lang="zh-CN" altLang="en-US" sz="13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硕士学位学习，研究生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8E785808-40D5-9473-CDAB-FBADB4A0DDC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03"/>
          <a:stretch/>
        </p:blipFill>
        <p:spPr>
          <a:xfrm>
            <a:off x="3624060" y="4642304"/>
            <a:ext cx="321923" cy="556582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DB68B295-2ABC-296C-C64D-B6EBF3FDB065}"/>
              </a:ext>
            </a:extLst>
          </p:cNvPr>
          <p:cNvSpPr/>
          <p:nvPr/>
        </p:nvSpPr>
        <p:spPr>
          <a:xfrm>
            <a:off x="3475750" y="5357299"/>
            <a:ext cx="266936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05.03.06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生态与环境管理
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05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.03.0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制图学和地理信息学</a:t>
            </a:r>
            <a:endParaRPr lang="ru-RU" altLang="zh-CN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zh-CN" altLang="en-US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硕士学位学习，研究生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D590D33A-C172-10AA-0A1C-238F47F2F9E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45"/>
          <a:stretch/>
        </p:blipFill>
        <p:spPr>
          <a:xfrm>
            <a:off x="9543207" y="4417686"/>
            <a:ext cx="355428" cy="602004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D3B84B22-9E1D-8F3D-418D-9EDF393AE685}"/>
              </a:ext>
            </a:extLst>
          </p:cNvPr>
          <p:cNvSpPr/>
          <p:nvPr/>
        </p:nvSpPr>
        <p:spPr>
          <a:xfrm>
            <a:off x="9434309" y="5050782"/>
            <a:ext cx="2230776" cy="144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08.03.01 </a:t>
            </a:r>
            <a:r>
              <a:rPr lang="zh-CN" altLang="en-US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土木工程
</a:t>
            </a:r>
            <a:r>
              <a:rPr lang="en-US" altLang="zh-CN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13.03.02 </a:t>
            </a:r>
            <a:r>
              <a:rPr lang="zh-CN" altLang="en-US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电力工程
</a:t>
            </a:r>
            <a:r>
              <a:rPr lang="en-US" altLang="zh-CN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20.03.01 </a:t>
            </a:r>
            <a:r>
              <a:rPr lang="zh-CN" altLang="en-US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技术安全</a:t>
            </a:r>
            <a:endParaRPr lang="ru-RU" altLang="zh-CN" sz="12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ru-RU" altLang="zh-CN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27.03.05 </a:t>
            </a:r>
            <a:r>
              <a:rPr lang="ja-JP" altLang="en-US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创新</a:t>
            </a:r>
            <a:r>
              <a:rPr lang="zh-CN" altLang="en-US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12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硕士学位学习，研究生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2C654E7C-FA22-5FE9-00E9-BEA67BD541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0826630" y="234449"/>
            <a:ext cx="1054339" cy="105433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A6A6412A-D24B-925F-2DAA-1D93374C8D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262366" y="222282"/>
            <a:ext cx="1047169" cy="10471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37060" y="187706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高等人文学院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94201" y="1911753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高等石油学院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624960" y="1944820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体育与运动高等学院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866113" y="254155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高等法学院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29186" y="480795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数字经济高等学院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025226" y="4669454"/>
            <a:ext cx="1945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生态与环境管理高等学院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835968" y="4644079"/>
            <a:ext cx="2076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工程与数字技术高等学院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975579" y="455462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高等理工学院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199679" y="3331344"/>
            <a:ext cx="2727588" cy="1027363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4600551C-5638-E71A-7B3B-7B7D7327BC4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40"/>
          <a:stretch/>
        </p:blipFill>
        <p:spPr>
          <a:xfrm>
            <a:off x="6229109" y="3362555"/>
            <a:ext cx="446662" cy="597964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6624960" y="3360837"/>
            <a:ext cx="2076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工程与数字技术</a:t>
            </a:r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高等</a:t>
            </a: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学院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549CA314-72BE-7527-4BA6-302A76E782D5}"/>
              </a:ext>
            </a:extLst>
          </p:cNvPr>
          <p:cNvSpPr/>
          <p:nvPr/>
        </p:nvSpPr>
        <p:spPr>
          <a:xfrm>
            <a:off x="6348748" y="3945098"/>
            <a:ext cx="2289686" cy="356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09.03.04 </a:t>
            </a:r>
            <a:r>
              <a:rPr lang="zh-CN" altLang="en-US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软件工</a:t>
            </a:r>
            <a:r>
              <a:rPr lang="zh-CN" altLang="en-US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程</a:t>
            </a:r>
            <a:r>
              <a:rPr lang="ru-RU" altLang="zh-CN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ru-RU" altLang="zh-CN" sz="1300" b="1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ja-JP" altLang="en-US" sz="1300" b="1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用英</a:t>
            </a:r>
            <a:r>
              <a:rPr lang="ja-JP" altLang="en-US" sz="1300" b="1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语</a:t>
            </a:r>
            <a:r>
              <a:rPr lang="ru-RU" altLang="ja-JP" sz="1300" b="1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zh-CN" altLang="en-US" sz="1300" b="1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938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B5388F-C570-74B8-D4A5-555EFD3C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527063" y="5192713"/>
            <a:ext cx="3923998" cy="1539070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7063" y="1145606"/>
            <a:ext cx="392399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2C84B7B1-C0DE-0BE1-B7C5-214AEEE492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" r="6905"/>
          <a:stretch>
            <a:fillRect/>
          </a:stretch>
        </p:blipFill>
        <p:spPr>
          <a:xfrm>
            <a:off x="5147378" y="3418689"/>
            <a:ext cx="3186387" cy="23299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527063" y="3168608"/>
            <a:ext cx="392399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1F0746-7288-0E54-C34C-BFCA7680A02C}"/>
              </a:ext>
            </a:extLst>
          </p:cNvPr>
          <p:cNvSpPr txBox="1"/>
          <p:nvPr/>
        </p:nvSpPr>
        <p:spPr>
          <a:xfrm>
            <a:off x="0" y="123578"/>
            <a:ext cx="12192000" cy="1015663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ja-JP" altLang="en-US" sz="60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语言中心</a:t>
            </a:r>
            <a:endParaRPr lang="ru-RU" sz="6000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48EDBB-DE2A-8137-275E-FE4DE71D734B}"/>
              </a:ext>
            </a:extLst>
          </p:cNvPr>
          <p:cNvSpPr txBox="1"/>
          <p:nvPr/>
        </p:nvSpPr>
        <p:spPr>
          <a:xfrm>
            <a:off x="547638" y="1214742"/>
            <a:ext cx="39239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zh-CN" altLang="en-US" sz="28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留学生预科课程                                  
</a:t>
            </a: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申请时间： 4月1日－8月15日</a:t>
            </a:r>
          </a:p>
          <a:p>
            <a:pPr>
              <a:buSzPts val="1800"/>
            </a:pP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开课时间： 10月1日</a:t>
            </a:r>
          </a:p>
          <a:p>
            <a:pPr>
              <a:buSzPts val="1800"/>
            </a:pP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学习时长： 1学年，共2160课</a:t>
            </a: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时</a:t>
            </a:r>
            <a:r>
              <a:rPr lang="ru-RU" altLang="zh-CN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/>
            </a:r>
            <a:br>
              <a:rPr lang="ru-RU" altLang="zh-CN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</a:b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含</a:t>
            </a: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1120课时俄语</a:t>
            </a:r>
            <a:r>
              <a:rPr lang="ru-RU" altLang="zh-CN" sz="20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)</a:t>
            </a:r>
            <a:endParaRPr lang="ru-RU" sz="2000" dirty="0">
              <a:latin typeface="Montserrat Medium" pitchFamily="50" charset="-52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934355" y="1139241"/>
            <a:ext cx="3472658" cy="202936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6C855BE-D7D5-2228-E990-007C8F9196C2}"/>
              </a:ext>
            </a:extLst>
          </p:cNvPr>
          <p:cNvSpPr txBox="1"/>
          <p:nvPr/>
        </p:nvSpPr>
        <p:spPr>
          <a:xfrm>
            <a:off x="624438" y="5454416"/>
            <a:ext cx="37292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zh-CN" altLang="en-US" sz="28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联系方式</a:t>
            </a:r>
          </a:p>
          <a:p>
            <a:pPr>
              <a:buSzPts val="1800"/>
            </a:pPr>
            <a:r>
              <a:rPr lang="en-US" altLang="zh-CN" sz="16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ugrasu.international@gmail.com</a:t>
            </a:r>
          </a:p>
          <a:p>
            <a:pPr>
              <a:buSzPts val="1800"/>
            </a:pPr>
            <a:r>
              <a:rPr lang="en-US" altLang="zh-CN" sz="16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+79825544517</a:t>
            </a:r>
            <a:r>
              <a:rPr lang="zh-CN" altLang="en-US" sz="16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（</a:t>
            </a:r>
            <a:r>
              <a:rPr lang="en-US" altLang="zh-CN" sz="16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WhatsApp</a:t>
            </a:r>
            <a:r>
              <a:rPr lang="zh-CN" altLang="en-US" sz="16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、微信）</a:t>
            </a:r>
            <a:endParaRPr lang="ru-RU" altLang="zh-CN" sz="16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93169A0-339E-6514-D9B9-84B67AD287E3}"/>
              </a:ext>
            </a:extLst>
          </p:cNvPr>
          <p:cNvSpPr txBox="1"/>
          <p:nvPr/>
        </p:nvSpPr>
        <p:spPr>
          <a:xfrm>
            <a:off x="632664" y="3250299"/>
            <a:ext cx="3753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buNone/>
            </a:pPr>
            <a:r>
              <a:rPr lang="zh-CN" altLang="en-US" sz="2000" b="1" i="0" dirty="0">
                <a:solidFill>
                  <a:srgbClr val="0070C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预备课程方向（共</a:t>
            </a:r>
            <a:r>
              <a:rPr lang="en-US" altLang="zh-CN" sz="2000" b="1" i="0" dirty="0">
                <a:solidFill>
                  <a:srgbClr val="0070C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sz="2000" b="1" i="0" dirty="0">
                <a:solidFill>
                  <a:srgbClr val="0070C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个学术领域）</a:t>
            </a:r>
            <a:endParaRPr lang="ru-RU" altLang="zh-CN" sz="20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54C5793-7380-F1AE-038A-7B559BAC8D84}"/>
              </a:ext>
            </a:extLst>
          </p:cNvPr>
          <p:cNvSpPr txBox="1"/>
          <p:nvPr/>
        </p:nvSpPr>
        <p:spPr>
          <a:xfrm>
            <a:off x="657364" y="3859043"/>
            <a:ext cx="1456197" cy="772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450"/>
              </a:spcBef>
            </a:pPr>
            <a:r>
              <a:rPr lang="zh-CN" altLang="en-US" sz="2000" b="0" i="0" dirty="0">
                <a:solidFill>
                  <a:srgbClr val="0F111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经济</a:t>
            </a:r>
            <a:r>
              <a:rPr lang="zh-CN" altLang="en-US" sz="2000" b="0" i="0" dirty="0" smtClean="0">
                <a:solidFill>
                  <a:srgbClr val="0F111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类</a:t>
            </a:r>
            <a:endParaRPr lang="zh-CN" altLang="en-US" sz="2000" b="0" i="0" dirty="0">
              <a:solidFill>
                <a:srgbClr val="0F1115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>
              <a:spcBef>
                <a:spcPts val="450"/>
              </a:spcBef>
            </a:pPr>
            <a:r>
              <a:rPr lang="zh-CN" altLang="en-US" sz="2000" b="0" i="0" dirty="0">
                <a:solidFill>
                  <a:srgbClr val="0F111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自然科</a:t>
            </a:r>
            <a:r>
              <a:rPr lang="zh-CN" altLang="en-US" sz="2000" b="0" i="0" dirty="0" smtClean="0">
                <a:solidFill>
                  <a:srgbClr val="0F111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学类</a:t>
            </a:r>
            <a:endParaRPr lang="zh-CN" altLang="en-US" sz="20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B83B205-9380-E418-CBBA-C6C96B03D700}"/>
              </a:ext>
            </a:extLst>
          </p:cNvPr>
          <p:cNvSpPr txBox="1"/>
          <p:nvPr/>
        </p:nvSpPr>
        <p:spPr>
          <a:xfrm>
            <a:off x="5074131" y="1480358"/>
            <a:ext cx="3046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中国语言文化中心</a:t>
            </a:r>
            <a:endParaRPr lang="ru-RU" altLang="zh-CN" sz="28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2C8B535-112B-5B93-0540-AF3A74D60B23}"/>
              </a:ext>
            </a:extLst>
          </p:cNvPr>
          <p:cNvSpPr txBox="1"/>
          <p:nvPr/>
        </p:nvSpPr>
        <p:spPr>
          <a:xfrm>
            <a:off x="5074131" y="2049772"/>
            <a:ext cx="33328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余道中国语言文化研究中心汇聚了对研究中国的语言、文化、习俗和传统感兴趣的人士。</a:t>
            </a:r>
            <a:endParaRPr lang="ru-RU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220EA163-6DC5-3194-1F88-7CC9F0EDC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52228" y="5902129"/>
            <a:ext cx="914263" cy="9142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6198" y="5848632"/>
            <a:ext cx="992717" cy="967761"/>
          </a:xfrm>
          <a:prstGeom prst="rect">
            <a:avLst/>
          </a:prstGeom>
        </p:spPr>
      </p:pic>
      <p:pic>
        <p:nvPicPr>
          <p:cNvPr id="3076" name="Picture 4" descr="https://sun9-45.userapi.com/s/v1/ig2/jUtRjbYKPVpDCXucxc_smL06ZXI9Lr0vtNZQwjLhyY69TgFOJWbe8-a6GgfXBrda_PpFEw-WpSHAqA05iZum0lOW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t="8229" r="10290"/>
          <a:stretch/>
        </p:blipFill>
        <p:spPr bwMode="auto">
          <a:xfrm>
            <a:off x="8695417" y="1077872"/>
            <a:ext cx="2957964" cy="2152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  <a:extLst/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38341F18-6753-647A-D1B2-3276E0B0932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417" y="3418689"/>
            <a:ext cx="3083631" cy="2307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752362" y="3657706"/>
            <a:ext cx="1197956" cy="114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zh-CN" altLang="en-US" sz="20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医</a:t>
            </a:r>
            <a:r>
              <a:rPr lang="zh-CN" altLang="en-US" sz="2000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学</a:t>
            </a:r>
            <a:r>
              <a:rPr lang="zh-CN" altLang="en-US" sz="20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类</a:t>
            </a:r>
            <a:endParaRPr lang="zh-CN" altLang="en-US" sz="20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Bef>
                <a:spcPts val="450"/>
              </a:spcBef>
            </a:pPr>
            <a:r>
              <a:rPr lang="zh-CN" altLang="en-US" sz="2000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人文类</a:t>
            </a:r>
            <a:endParaRPr lang="ru-RU" altLang="zh-CN" sz="20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Bef>
                <a:spcPts val="450"/>
              </a:spcBef>
            </a:pPr>
            <a:r>
              <a:rPr lang="zh-CN" altLang="en-US" sz="2000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工程类</a:t>
            </a:r>
          </a:p>
        </p:txBody>
      </p:sp>
    </p:spTree>
    <p:extLst>
      <p:ext uri="{BB962C8B-B14F-4D97-AF65-F5344CB8AC3E}">
        <p14:creationId xmlns:p14="http://schemas.microsoft.com/office/powerpoint/2010/main" val="28820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B5388F-C570-74B8-D4A5-555EFD3C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527063" y="4075590"/>
            <a:ext cx="3923998" cy="2464583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7063" y="1263768"/>
            <a:ext cx="3923998" cy="2544651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1F0746-7288-0E54-C34C-BFCA7680A02C}"/>
              </a:ext>
            </a:extLst>
          </p:cNvPr>
          <p:cNvSpPr txBox="1"/>
          <p:nvPr/>
        </p:nvSpPr>
        <p:spPr>
          <a:xfrm>
            <a:off x="0" y="123578"/>
            <a:ext cx="12192000" cy="1015663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青年与体育活动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48EDBB-DE2A-8137-275E-FE4DE71D734B}"/>
              </a:ext>
            </a:extLst>
          </p:cNvPr>
          <p:cNvSpPr txBox="1"/>
          <p:nvPr/>
        </p:nvSpPr>
        <p:spPr>
          <a:xfrm>
            <a:off x="547638" y="1381931"/>
            <a:ext cx="392399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青年</a:t>
            </a:r>
            <a:r>
              <a:rPr lang="zh-CN" altLang="en-US" sz="28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政
</a:t>
            </a: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大学积极支持学生参与各种</a:t>
            </a:r>
            <a:r>
              <a:rPr lang="zh-CN" altLang="en-US" sz="20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活</a:t>
            </a:r>
            <a:endParaRPr lang="ru-RU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文化活动</a:t>
            </a: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体育赛事</a:t>
            </a: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公共活动</a:t>
            </a: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爱国活动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305727" y="1304951"/>
            <a:ext cx="3472658" cy="202936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6C855BE-D7D5-2228-E990-007C8F9196C2}"/>
              </a:ext>
            </a:extLst>
          </p:cNvPr>
          <p:cNvSpPr txBox="1"/>
          <p:nvPr/>
        </p:nvSpPr>
        <p:spPr>
          <a:xfrm>
            <a:off x="575750" y="4206892"/>
            <a:ext cx="3826623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学生还可以参加联邦和地区级活动，如</a:t>
            </a:r>
            <a:r>
              <a:rPr lang="zh-CN" altLang="en-US" sz="20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科学论坛</a:t>
            </a: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志愿者活动</a:t>
            </a: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创意比赛</a:t>
            </a:r>
          </a:p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体育比</a:t>
            </a:r>
            <a:r>
              <a:rPr lang="zh-CN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赛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B83B205-9380-E418-CBBA-C6C96B03D700}"/>
              </a:ext>
            </a:extLst>
          </p:cNvPr>
          <p:cNvSpPr txBox="1"/>
          <p:nvPr/>
        </p:nvSpPr>
        <p:spPr>
          <a:xfrm>
            <a:off x="8445503" y="1497906"/>
            <a:ext cx="30466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体育中心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2C8B535-112B-5B93-0540-AF3A74D60B23}"/>
              </a:ext>
            </a:extLst>
          </p:cNvPr>
          <p:cNvSpPr txBox="1"/>
          <p:nvPr/>
        </p:nvSpPr>
        <p:spPr>
          <a:xfrm>
            <a:off x="8469505" y="2158115"/>
            <a:ext cx="33328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7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个训练场</a:t>
            </a:r>
          </a:p>
          <a:p>
            <a:pPr>
              <a:buSzPts val="1800"/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50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米游泳池</a:t>
            </a:r>
          </a:p>
          <a:p>
            <a:pPr>
              <a:buSzPts val="1800"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超过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8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个体育场所</a:t>
            </a:r>
          </a:p>
        </p:txBody>
      </p:sp>
      <p:pic>
        <p:nvPicPr>
          <p:cNvPr id="27" name="Рисунок 1">
            <a:extLst>
              <a:ext uri="{FF2B5EF4-FFF2-40B4-BE49-F238E27FC236}">
                <a16:creationId xmlns:a16="http://schemas.microsoft.com/office/drawing/2014/main" xmlns="" id="{6EDBCC03-2B0C-E07C-8B9B-CD93C28FF1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801" y="4202365"/>
            <a:ext cx="3510181" cy="2337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29" name="Рисунок 4">
            <a:extLst>
              <a:ext uri="{FF2B5EF4-FFF2-40B4-BE49-F238E27FC236}">
                <a16:creationId xmlns:a16="http://schemas.microsoft.com/office/drawing/2014/main" xmlns="" id="{A2976CC6-2E6F-A4C2-45C4-1886F94167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071" y="1242509"/>
            <a:ext cx="1972578" cy="1479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30" name="Рисунок 5">
            <a:extLst>
              <a:ext uri="{FF2B5EF4-FFF2-40B4-BE49-F238E27FC236}">
                <a16:creationId xmlns:a16="http://schemas.microsoft.com/office/drawing/2014/main" xmlns="" id="{D85D8523-DEC6-9200-A94E-158D7B688E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9"/>
          <a:stretch>
            <a:fillRect/>
          </a:stretch>
        </p:blipFill>
        <p:spPr>
          <a:xfrm>
            <a:off x="6276204" y="2517611"/>
            <a:ext cx="1948047" cy="1506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sp>
        <p:nvSpPr>
          <p:cNvPr id="31" name="Скругленный прямоугольник 30"/>
          <p:cNvSpPr/>
          <p:nvPr/>
        </p:nvSpPr>
        <p:spPr>
          <a:xfrm>
            <a:off x="8281725" y="3847455"/>
            <a:ext cx="3627246" cy="2544651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F48EDBB-DE2A-8137-275E-FE4DE71D734B}"/>
              </a:ext>
            </a:extLst>
          </p:cNvPr>
          <p:cNvSpPr txBox="1"/>
          <p:nvPr/>
        </p:nvSpPr>
        <p:spPr>
          <a:xfrm>
            <a:off x="8281725" y="4150284"/>
            <a:ext cx="36272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Montserrat Medium" pitchFamily="50" charset="-52"/>
                <a:ea typeface="Microsoft YaHei" panose="020B0503020204020204" pitchFamily="34" charset="-122"/>
              </a:rPr>
              <a:t>YuSU学生体育俱乐部“Sever”是由活跃学生组成的团队，在年轻一代中推广体育文化与健康生活方式。体育活动不仅是大学生活的重要部分，也是学生全面发展的关键领域之一。</a:t>
            </a:r>
          </a:p>
        </p:txBody>
      </p:sp>
    </p:spTree>
    <p:extLst>
      <p:ext uri="{BB962C8B-B14F-4D97-AF65-F5344CB8AC3E}">
        <p14:creationId xmlns:p14="http://schemas.microsoft.com/office/powerpoint/2010/main" val="230575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B5388F-C570-74B8-D4A5-555EFD3C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439115" y="2640182"/>
            <a:ext cx="392399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9115" y="4695268"/>
            <a:ext cx="392399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1F0746-7288-0E54-C34C-BFCA7680A02C}"/>
              </a:ext>
            </a:extLst>
          </p:cNvPr>
          <p:cNvSpPr txBox="1"/>
          <p:nvPr/>
        </p:nvSpPr>
        <p:spPr>
          <a:xfrm>
            <a:off x="0" y="123578"/>
            <a:ext cx="12192000" cy="1200329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ja-JP" altLang="en-US" sz="7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宿舍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48EDBB-DE2A-8137-275E-FE4DE71D734B}"/>
              </a:ext>
            </a:extLst>
          </p:cNvPr>
          <p:cNvSpPr txBox="1"/>
          <p:nvPr/>
        </p:nvSpPr>
        <p:spPr>
          <a:xfrm>
            <a:off x="459690" y="2770873"/>
            <a:ext cx="392399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zh-CN" altLang="en-US" sz="28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房间配置
</a:t>
            </a:r>
            <a:r>
              <a:rPr lang="zh-CN" altLang="en-US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公寓式床位，独立卫浴</a:t>
            </a:r>
          </a:p>
          <a:p>
            <a:pPr>
              <a:buSzPts val="1800"/>
            </a:pPr>
            <a:r>
              <a:rPr lang="zh-CN" altLang="en-US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配备独立厨房与电炉</a:t>
            </a:r>
          </a:p>
          <a:p>
            <a:pPr>
              <a:buSzPts val="1800"/>
            </a:pPr>
            <a:r>
              <a:rPr lang="zh-CN" altLang="en-US" sz="24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全套家具齐全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93169A0-339E-6514-D9B9-84B67AD287E3}"/>
              </a:ext>
            </a:extLst>
          </p:cNvPr>
          <p:cNvSpPr txBox="1"/>
          <p:nvPr/>
        </p:nvSpPr>
        <p:spPr>
          <a:xfrm>
            <a:off x="544716" y="4776959"/>
            <a:ext cx="37539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周边设施</a:t>
            </a:r>
            <a:r>
              <a:rPr lang="en-US" altLang="zh-CN" sz="2400" b="1" dirty="0">
                <a:solidFill>
                  <a:schemeClr val="accent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(</a:t>
            </a:r>
            <a:r>
              <a:rPr lang="zh-CN" altLang="en-US" sz="2400" b="1" dirty="0">
                <a:solidFill>
                  <a:schemeClr val="accent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步行可达</a:t>
            </a:r>
            <a:r>
              <a:rPr lang="en-US" altLang="zh-CN" sz="2400" b="1" dirty="0" smtClean="0">
                <a:solidFill>
                  <a:schemeClr val="accent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)</a:t>
            </a:r>
            <a:endParaRPr lang="zh-CN" altLang="en-US" sz="2400" b="1" dirty="0">
              <a:solidFill>
                <a:schemeClr val="accent1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54C5793-7380-F1AE-038A-7B559BAC8D84}"/>
              </a:ext>
            </a:extLst>
          </p:cNvPr>
          <p:cNvSpPr txBox="1"/>
          <p:nvPr/>
        </p:nvSpPr>
        <p:spPr>
          <a:xfrm>
            <a:off x="569416" y="5385703"/>
            <a:ext cx="1456197" cy="772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zh-CN" altLang="en-US" sz="2000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小型体育场</a:t>
            </a:r>
          </a:p>
          <a:p>
            <a:pPr>
              <a:spcBef>
                <a:spcPts val="450"/>
              </a:spcBef>
            </a:pPr>
            <a:r>
              <a:rPr lang="zh-CN" altLang="en-US" sz="2000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游泳池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64414" y="5216959"/>
            <a:ext cx="1197956" cy="114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zh-CN" altLang="en-US" sz="2000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网球场</a:t>
            </a:r>
          </a:p>
          <a:p>
            <a:pPr>
              <a:spcBef>
                <a:spcPts val="450"/>
              </a:spcBef>
            </a:pPr>
            <a:r>
              <a:rPr lang="zh-CN" altLang="en-US" sz="2000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商店</a:t>
            </a:r>
          </a:p>
          <a:p>
            <a:pPr>
              <a:spcBef>
                <a:spcPts val="450"/>
              </a:spcBef>
            </a:pPr>
            <a:r>
              <a:rPr lang="zh-CN" altLang="en-US" sz="2000" dirty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图书馆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C31C6929-F17E-589D-D692-E0F6984474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t="14925" b="15886"/>
          <a:stretch/>
        </p:blipFill>
        <p:spPr>
          <a:xfrm>
            <a:off x="439115" y="591544"/>
            <a:ext cx="4064473" cy="1841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861" y="4994615"/>
            <a:ext cx="2706238" cy="1656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66" y="723741"/>
            <a:ext cx="2730828" cy="1809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0212" y="2873275"/>
            <a:ext cx="2706238" cy="1821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sp>
        <p:nvSpPr>
          <p:cNvPr id="34" name="Скругленный прямоугольник 33"/>
          <p:cNvSpPr/>
          <p:nvPr/>
        </p:nvSpPr>
        <p:spPr>
          <a:xfrm>
            <a:off x="4902446" y="1834694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653CC7BE-83C5-4851-0656-199B1FCD4391}"/>
              </a:ext>
            </a:extLst>
          </p:cNvPr>
          <p:cNvGrpSpPr/>
          <p:nvPr/>
        </p:nvGrpSpPr>
        <p:grpSpPr>
          <a:xfrm>
            <a:off x="4902446" y="1868273"/>
            <a:ext cx="2525486" cy="1449250"/>
            <a:chOff x="9633903" y="1507219"/>
            <a:chExt cx="1263925" cy="170893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B92A3C1C-FE72-2E64-5406-6B40BB56D681}"/>
                </a:ext>
              </a:extLst>
            </p:cNvPr>
            <p:cNvSpPr txBox="1"/>
            <p:nvPr/>
          </p:nvSpPr>
          <p:spPr>
            <a:xfrm>
              <a:off x="9884865" y="1507219"/>
              <a:ext cx="762001" cy="9073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8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44DD7E7-52FD-7B4F-4207-5AAB4B4DFA9C}"/>
                </a:ext>
              </a:extLst>
            </p:cNvPr>
            <p:cNvSpPr txBox="1"/>
            <p:nvPr/>
          </p:nvSpPr>
          <p:spPr>
            <a:xfrm>
              <a:off x="9633903" y="2454012"/>
              <a:ext cx="1263925" cy="762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dirty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宿舍楼</a:t>
              </a:r>
            </a:p>
          </p:txBody>
        </p:sp>
      </p:grpSp>
      <p:sp>
        <p:nvSpPr>
          <p:cNvPr id="38" name="Скругленный прямоугольник 37"/>
          <p:cNvSpPr/>
          <p:nvPr/>
        </p:nvSpPr>
        <p:spPr>
          <a:xfrm>
            <a:off x="4986027" y="3812151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653CC7BE-83C5-4851-0656-199B1FCD4391}"/>
              </a:ext>
            </a:extLst>
          </p:cNvPr>
          <p:cNvGrpSpPr/>
          <p:nvPr/>
        </p:nvGrpSpPr>
        <p:grpSpPr>
          <a:xfrm>
            <a:off x="4916916" y="3845730"/>
            <a:ext cx="2525486" cy="1449250"/>
            <a:chOff x="9633903" y="1507219"/>
            <a:chExt cx="1263925" cy="170893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B92A3C1C-FE72-2E64-5406-6B40BB56D681}"/>
                </a:ext>
              </a:extLst>
            </p:cNvPr>
            <p:cNvSpPr txBox="1"/>
            <p:nvPr/>
          </p:nvSpPr>
          <p:spPr>
            <a:xfrm>
              <a:off x="9724725" y="1507219"/>
              <a:ext cx="1165861" cy="1705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2 600</a:t>
              </a:r>
            </a:p>
            <a:p>
              <a:pPr algn="ctr"/>
              <a:endParaRPr lang="en-US" sz="44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944DD7E7-52FD-7B4F-4207-5AAB4B4DFA9C}"/>
                </a:ext>
              </a:extLst>
            </p:cNvPr>
            <p:cNvSpPr txBox="1"/>
            <p:nvPr/>
          </p:nvSpPr>
          <p:spPr>
            <a:xfrm>
              <a:off x="9633903" y="2454012"/>
              <a:ext cx="1263925" cy="762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b="1" dirty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公寓式床位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901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4AD4C9-07C9-46A3-7729-FC98A2306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DEF565F-94CA-7231-7714-E0331F5EB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72174">
            <a:off x="6625685" y="1183461"/>
            <a:ext cx="3443428" cy="57096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312507C-55F8-1DD2-C167-29AB5E2D8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121">
            <a:off x="8600637" y="783025"/>
            <a:ext cx="4193912" cy="2781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48BCF80-C9EC-3314-8769-3F4894ED2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90021">
            <a:off x="8558524" y="3755572"/>
            <a:ext cx="4129848" cy="2759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8092EA8-AB68-431E-47E3-0F19625D70B1}"/>
              </a:ext>
            </a:extLst>
          </p:cNvPr>
          <p:cNvSpPr/>
          <p:nvPr/>
        </p:nvSpPr>
        <p:spPr>
          <a:xfrm>
            <a:off x="500743" y="1548375"/>
            <a:ext cx="6096000" cy="425735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ja-JP" altLang="en-US" sz="28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在教育领域</a:t>
            </a:r>
            <a:r>
              <a:rPr lang="ru-RU" altLang="ja-JP" sz="28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联合教育项目</a:t>
            </a:r>
            <a:r>
              <a:rPr lang="ru-RU" altLang="zh-CN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:  3+1, 3+2, 2+2, 1+1 (</a:t>
            </a: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硕士学位学习</a:t>
            </a:r>
            <a:r>
              <a:rPr lang="ru-RU" altLang="zh-CN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zh-CN" altLang="en-US" sz="20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  <a:spcAft>
                <a:spcPts val="0"/>
              </a:spcAft>
            </a:pP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教师和学生交流访问</a:t>
            </a:r>
            <a:endParaRPr lang="ru-RU" altLang="zh-CN" sz="20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  <a:spcAft>
                <a:spcPts val="0"/>
              </a:spcAft>
            </a:pP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面向中国学生的俄语课程</a:t>
            </a:r>
            <a:endParaRPr lang="ru-RU" altLang="zh-CN" sz="20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lnSpc>
                <a:spcPct val="150000"/>
              </a:lnSpc>
              <a:spcAft>
                <a:spcPts val="0"/>
              </a:spcAft>
            </a:pP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zh-CN" altLang="en-US" sz="28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在科学领域</a:t>
            </a:r>
            <a:r>
              <a:rPr lang="ru-RU" altLang="zh-CN" sz="28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:</a:t>
            </a:r>
          </a:p>
          <a:p>
            <a:pPr algn="just" fontAlgn="auto">
              <a:lnSpc>
                <a:spcPct val="150000"/>
              </a:lnSpc>
              <a:spcAft>
                <a:spcPts val="0"/>
              </a:spcAft>
            </a:pP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在气候变化、能源、石油和天然气、数学、语言学、北极研究、经济学和法学等领域开展联合科学研究</a:t>
            </a:r>
            <a:endParaRPr lang="ru-RU" altLang="zh-CN" sz="20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  <a:spcAft>
                <a:spcPts val="0"/>
              </a:spcAft>
            </a:pP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我们邀请您到莫赫里诺国际野外站进行研究实习</a:t>
            </a: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ru-RU" altLang="zh-CN" sz="20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/>
            </a:r>
            <a:br>
              <a:rPr lang="ru-RU" altLang="zh-CN" sz="20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研</a:t>
            </a:r>
            <a:r>
              <a:rPr lang="zh-CN" altLang="en-US" sz="20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究环境动态和气候变化。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41F0746-7288-0E54-C34C-BFCA7680A02C}"/>
              </a:ext>
            </a:extLst>
          </p:cNvPr>
          <p:cNvSpPr txBox="1"/>
          <p:nvPr/>
        </p:nvSpPr>
        <p:spPr>
          <a:xfrm>
            <a:off x="0" y="123578"/>
            <a:ext cx="12192000" cy="1107996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7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合作建议</a:t>
            </a:r>
          </a:p>
        </p:txBody>
      </p:sp>
    </p:spTree>
    <p:extLst>
      <p:ext uri="{BB962C8B-B14F-4D97-AF65-F5344CB8AC3E}">
        <p14:creationId xmlns:p14="http://schemas.microsoft.com/office/powerpoint/2010/main" val="40283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06FEFD-DCCC-C098-39B7-7E0EAB2AB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D11EC15-E819-E20C-75BA-AD4CE94DF408}"/>
              </a:ext>
            </a:extLst>
          </p:cNvPr>
          <p:cNvSpPr txBox="1"/>
          <p:nvPr/>
        </p:nvSpPr>
        <p:spPr>
          <a:xfrm>
            <a:off x="373022" y="1756380"/>
            <a:ext cx="6365234" cy="3046988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你的成功</a:t>
            </a:r>
            <a:r>
              <a:rPr lang="zh-CN" altLang="en-US" sz="9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，</a:t>
            </a:r>
            <a:r>
              <a:rPr lang="ru-RU" altLang="zh-CN" sz="9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/>
            </a:r>
            <a:br>
              <a:rPr lang="ru-RU" altLang="zh-CN" sz="9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</a:br>
            <a:r>
              <a:rPr lang="zh-CN" altLang="en-US" sz="96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不</a:t>
            </a:r>
            <a:r>
              <a:rPr lang="zh-CN" altLang="en-US" sz="9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必等待！</a:t>
            </a:r>
            <a:endParaRPr lang="ru-RU" altLang="zh-CN" sz="9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918090" y="4392548"/>
            <a:ext cx="1850572" cy="1827730"/>
          </a:xfrm>
          <a:prstGeom prst="roundRect">
            <a:avLst>
              <a:gd name="adj" fmla="val 10520"/>
            </a:avLst>
          </a:prstGeom>
          <a:solidFill>
            <a:srgbClr val="0070C0"/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15118" y="4392548"/>
            <a:ext cx="1850572" cy="1827730"/>
          </a:xfrm>
          <a:prstGeom prst="roundRect">
            <a:avLst>
              <a:gd name="adj" fmla="val 10520"/>
            </a:avLst>
          </a:prstGeom>
          <a:solidFill>
            <a:srgbClr val="0070C0"/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AB6315D-4FE2-BC3B-9FDA-F3E0B6C0BD45}"/>
              </a:ext>
            </a:extLst>
          </p:cNvPr>
          <p:cNvSpPr txBox="1"/>
          <p:nvPr/>
        </p:nvSpPr>
        <p:spPr>
          <a:xfrm>
            <a:off x="476896" y="4807451"/>
            <a:ext cx="4542113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招生办公室：</a:t>
            </a:r>
            <a:r>
              <a:rPr lang="zh-CN" altLang="en-US" sz="20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fr-FR" sz="20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priem@ugrasu.ru、ugrasu.ru、
vk.com/abit_ugrasu
+7</a:t>
            </a:r>
            <a:r>
              <a:rPr lang="en-US" altLang="fr-FR" sz="20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9825544517 </a:t>
            </a:r>
            <a:r>
              <a:rPr lang="fr-FR" sz="2400" b="1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zh-CN" altLang="en-US" sz="2400" b="1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微信）</a:t>
            </a:r>
          </a:p>
          <a:p>
            <a:pPr lvl="0">
              <a:defRPr/>
            </a:pPr>
            <a:endParaRPr lang="fr-FR" sz="2000" dirty="0">
              <a:solidFill>
                <a:schemeClr val="bg1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C38A182-4DE7-2252-16F7-F62366FD5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2508" y="512853"/>
            <a:ext cx="1634931" cy="733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D0A61C8-3599-E8AD-9C22-59E4EFF09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071916" y="4548138"/>
            <a:ext cx="1536976" cy="15369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1A121F6-35C0-F00A-19E7-FD69DEA691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074888" y="4548138"/>
            <a:ext cx="1536976" cy="15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6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DEF5FE-78D3-4D14-A1CE-E1961B1B62AC}">
  <we:reference id="wa104381063" version="1.0.0.1" store="ru-RU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1010</Words>
  <Application>Microsoft Office PowerPoint</Application>
  <PresentationFormat>Широкоэкранный</PresentationFormat>
  <Paragraphs>146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5" baseType="lpstr">
      <vt:lpstr>Microsoft YaHei</vt:lpstr>
      <vt:lpstr>Microsoft YaHei</vt:lpstr>
      <vt:lpstr>Arial</vt:lpstr>
      <vt:lpstr>Calibri</vt:lpstr>
      <vt:lpstr>Calibri Light</vt:lpstr>
      <vt:lpstr>等线</vt:lpstr>
      <vt:lpstr>Gilroy</vt:lpstr>
      <vt:lpstr>Inter-Hewn</vt:lpstr>
      <vt:lpstr>Montserrat Medium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Современное Образование</dc:creator>
  <cp:lastModifiedBy>Гололобова Оксана Алексеевна</cp:lastModifiedBy>
  <cp:revision>33</cp:revision>
  <dcterms:created xsi:type="dcterms:W3CDTF">2025-06-06T06:31:08Z</dcterms:created>
  <dcterms:modified xsi:type="dcterms:W3CDTF">2026-09-29T12:22:05Z</dcterms:modified>
</cp:coreProperties>
</file>